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9" r:id="rId23"/>
    <p:sldId id="277" r:id="rId24"/>
    <p:sldId id="278" r:id="rId25"/>
    <p:sldId id="280"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0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kk-KZ" b="1" dirty="0" smtClean="0"/>
              <a:t/>
            </a:r>
            <a:br>
              <a:rPr lang="kk-KZ" b="1" dirty="0" smtClean="0"/>
            </a:br>
            <a:r>
              <a:rPr lang="kk-KZ" b="1" dirty="0" smtClean="0"/>
              <a:t>Мәдени және іскерлік қарым –қатынастар.</a:t>
            </a:r>
            <a:r>
              <a:rPr lang="ru-RU" dirty="0" smtClean="0"/>
              <a:t/>
            </a:r>
            <a:br>
              <a:rPr lang="ru-RU" dirty="0" smtClean="0"/>
            </a:br>
            <a:endParaRPr lang="ru-RU" dirty="0"/>
          </a:p>
        </p:txBody>
      </p:sp>
      <p:sp>
        <p:nvSpPr>
          <p:cNvPr id="3" name="Подзаголовок 2"/>
          <p:cNvSpPr>
            <a:spLocks noGrp="1"/>
          </p:cNvSpPr>
          <p:nvPr>
            <p:ph type="subTitle" idx="1"/>
          </p:nvPr>
        </p:nvSpPr>
        <p:spPr/>
        <p:txBody>
          <a:bodyPr/>
          <a:lstStyle/>
          <a:p>
            <a:endParaRPr lang="ru-RU" dirty="0"/>
          </a:p>
        </p:txBody>
      </p:sp>
      <p:pic>
        <p:nvPicPr>
          <p:cNvPr id="8194" name="Picture 2"/>
          <p:cNvPicPr>
            <a:picLocks noChangeAspect="1" noChangeArrowheads="1"/>
          </p:cNvPicPr>
          <p:nvPr/>
        </p:nvPicPr>
        <p:blipFill>
          <a:blip r:embed="rId2" cstate="print"/>
          <a:srcRect/>
          <a:stretch>
            <a:fillRect/>
          </a:stretch>
        </p:blipFill>
        <p:spPr bwMode="auto">
          <a:xfrm>
            <a:off x="0" y="0"/>
            <a:ext cx="5220072" cy="2348880"/>
          </a:xfrm>
          <a:prstGeom prst="rect">
            <a:avLst/>
          </a:prstGeom>
          <a:noFill/>
          <a:ln w="9525">
            <a:noFill/>
            <a:miter lim="800000"/>
            <a:headEnd/>
            <a:tailEnd/>
          </a:ln>
        </p:spPr>
      </p:pic>
      <p:pic>
        <p:nvPicPr>
          <p:cNvPr id="8195" name="Picture 3"/>
          <p:cNvPicPr>
            <a:picLocks noChangeAspect="1" noChangeArrowheads="1"/>
          </p:cNvPicPr>
          <p:nvPr/>
        </p:nvPicPr>
        <p:blipFill>
          <a:blip r:embed="rId3" cstate="print"/>
          <a:srcRect/>
          <a:stretch>
            <a:fillRect/>
          </a:stretch>
        </p:blipFill>
        <p:spPr bwMode="auto">
          <a:xfrm>
            <a:off x="5148064" y="0"/>
            <a:ext cx="3995936" cy="2348880"/>
          </a:xfrm>
          <a:prstGeom prst="rect">
            <a:avLst/>
          </a:prstGeom>
          <a:noFill/>
          <a:ln w="9525">
            <a:noFill/>
            <a:miter lim="800000"/>
            <a:headEnd/>
            <a:tailEnd/>
          </a:ln>
        </p:spPr>
      </p:pic>
      <p:pic>
        <p:nvPicPr>
          <p:cNvPr id="8196" name="Picture 4"/>
          <p:cNvPicPr>
            <a:picLocks noChangeAspect="1" noChangeArrowheads="1"/>
          </p:cNvPicPr>
          <p:nvPr/>
        </p:nvPicPr>
        <p:blipFill>
          <a:blip r:embed="rId4" cstate="print"/>
          <a:srcRect/>
          <a:stretch>
            <a:fillRect/>
          </a:stretch>
        </p:blipFill>
        <p:spPr bwMode="auto">
          <a:xfrm>
            <a:off x="0" y="3473624"/>
            <a:ext cx="5076056" cy="3384376"/>
          </a:xfrm>
          <a:prstGeom prst="rect">
            <a:avLst/>
          </a:prstGeom>
          <a:noFill/>
          <a:ln w="9525">
            <a:noFill/>
            <a:miter lim="800000"/>
            <a:headEnd/>
            <a:tailEnd/>
          </a:ln>
        </p:spPr>
      </p:pic>
      <p:pic>
        <p:nvPicPr>
          <p:cNvPr id="8197" name="Picture 5"/>
          <p:cNvPicPr>
            <a:picLocks noChangeAspect="1" noChangeArrowheads="1"/>
          </p:cNvPicPr>
          <p:nvPr/>
        </p:nvPicPr>
        <p:blipFill>
          <a:blip r:embed="rId5" cstate="print"/>
          <a:srcRect/>
          <a:stretch>
            <a:fillRect/>
          </a:stretch>
        </p:blipFill>
        <p:spPr bwMode="auto">
          <a:xfrm>
            <a:off x="5076056" y="3429000"/>
            <a:ext cx="4067944" cy="34290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2060848"/>
            <a:ext cx="8229600" cy="4525963"/>
          </a:xfrm>
        </p:spPr>
        <p:txBody>
          <a:bodyPr>
            <a:normAutofit/>
          </a:bodyPr>
          <a:lstStyle/>
          <a:p>
            <a:pPr algn="just">
              <a:buNone/>
            </a:pPr>
            <a:r>
              <a:rPr lang="kk-KZ" sz="1900" dirty="0" smtClean="0"/>
              <a:t>        XVIII ғасырда этикет деп монархтар сарайларында өзін-өзі ұстау ережелерінің жиынтығын айтатын болған, бірақ өмір бұл терминнің одан гөрі кең мағынада қолданылуын қажет етті. Жоғары билік жүргізушілер арасындағы қарым-қатынастардың өз алдына бөлініп, қарапайым халықтан ерекшеленуінің нәтижесінде этикетке көп мән берілгендігін тарих дәлелдейді. </a:t>
            </a:r>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p:txBody>
      </p:sp>
      <p:pic>
        <p:nvPicPr>
          <p:cNvPr id="3074" name="Picture 2"/>
          <p:cNvPicPr>
            <a:picLocks noChangeAspect="1" noChangeArrowheads="1"/>
          </p:cNvPicPr>
          <p:nvPr/>
        </p:nvPicPr>
        <p:blipFill>
          <a:blip r:embed="rId2" cstate="print"/>
          <a:srcRect/>
          <a:stretch>
            <a:fillRect/>
          </a:stretch>
        </p:blipFill>
        <p:spPr bwMode="auto">
          <a:xfrm>
            <a:off x="899592" y="0"/>
            <a:ext cx="2343150" cy="1952625"/>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3419872" y="0"/>
            <a:ext cx="2457450" cy="1988840"/>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6012160" y="1"/>
            <a:ext cx="2736304" cy="1988840"/>
          </a:xfrm>
          <a:prstGeom prst="rect">
            <a:avLst/>
          </a:prstGeom>
          <a:noFill/>
          <a:ln w="9525">
            <a:noFill/>
            <a:miter lim="800000"/>
            <a:headEnd/>
            <a:tailEnd/>
          </a:ln>
        </p:spPr>
      </p:pic>
      <p:sp>
        <p:nvSpPr>
          <p:cNvPr id="6" name="Овал 5"/>
          <p:cNvSpPr/>
          <p:nvPr/>
        </p:nvSpPr>
        <p:spPr>
          <a:xfrm>
            <a:off x="1403648" y="4149080"/>
            <a:ext cx="5810944"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Этикет билеушілер сарайындағы өмірді қатаң түрде реттеп отырды:</a:t>
            </a:r>
            <a:endParaRPr lang="ru-RU" dirty="0"/>
          </a:p>
        </p:txBody>
      </p:sp>
      <p:sp>
        <p:nvSpPr>
          <p:cNvPr id="7" name="Скругленная прямоугольная выноска 6"/>
          <p:cNvSpPr/>
          <p:nvPr/>
        </p:nvSpPr>
        <p:spPr>
          <a:xfrm>
            <a:off x="3707904" y="5157192"/>
            <a:ext cx="1944216" cy="1368152"/>
          </a:xfrm>
          <a:prstGeom prst="wedgeRoundRectCallout">
            <a:avLst>
              <a:gd name="adj1" fmla="val -23052"/>
              <a:gd name="adj2" fmla="val -7621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монархты кімнің, қашан, қалай киіндіретіндігі</a:t>
            </a:r>
            <a:endParaRPr lang="ru-RU" dirty="0"/>
          </a:p>
        </p:txBody>
      </p:sp>
      <p:sp>
        <p:nvSpPr>
          <p:cNvPr id="8" name="Скругленная прямоугольная выноска 7"/>
          <p:cNvSpPr/>
          <p:nvPr/>
        </p:nvSpPr>
        <p:spPr>
          <a:xfrm>
            <a:off x="6372200" y="5517232"/>
            <a:ext cx="2088232" cy="1080120"/>
          </a:xfrm>
          <a:prstGeom prst="wedgeRoundRectCallout">
            <a:avLst>
              <a:gd name="adj1" fmla="val -38596"/>
              <a:gd name="adj2" fmla="val -12678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аудиенциялардың өту тәртібі және т.б.</a:t>
            </a:r>
            <a:endParaRPr lang="ru-RU" dirty="0"/>
          </a:p>
        </p:txBody>
      </p:sp>
      <p:sp>
        <p:nvSpPr>
          <p:cNvPr id="9" name="Скругленная прямоугольная выноска 8"/>
          <p:cNvSpPr/>
          <p:nvPr/>
        </p:nvSpPr>
        <p:spPr>
          <a:xfrm>
            <a:off x="395536" y="5373216"/>
            <a:ext cx="2498576" cy="936104"/>
          </a:xfrm>
          <a:prstGeom prst="wedgeRoundRectCallout">
            <a:avLst>
              <a:gd name="adj1" fmla="val 24050"/>
              <a:gd name="adj2" fmla="val -11719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endParaRPr lang="kk-KZ" dirty="0" smtClean="0"/>
          </a:p>
          <a:p>
            <a:pPr algn="just">
              <a:buNone/>
            </a:pPr>
            <a:r>
              <a:rPr lang="kk-KZ" dirty="0" smtClean="0"/>
              <a:t>кімнің қашан тұруы керектігі</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620688"/>
            <a:ext cx="8496944" cy="5904656"/>
          </a:xfrm>
        </p:spPr>
        <p:txBody>
          <a:bodyPr>
            <a:normAutofit fontScale="77500" lnSpcReduction="20000"/>
          </a:bodyPr>
          <a:lstStyle/>
          <a:p>
            <a:pPr algn="just">
              <a:buNone/>
            </a:pPr>
            <a:r>
              <a:rPr lang="kk-KZ" dirty="0" smtClean="0"/>
              <a:t>          Этикетке ұсақ-түйек деп мән бермеуге болмайтын, өйткені сол қатынастағы ұсақ-түйектердің дұрыс орындалмауынан қақтығыстар мен жанжалдар туып, тіпті мемлекеттер арасы шиеленісетін.</a:t>
            </a:r>
            <a:endParaRPr lang="ru-RU" dirty="0" smtClean="0"/>
          </a:p>
          <a:p>
            <a:pPr algn="just">
              <a:buNone/>
            </a:pPr>
            <a:r>
              <a:rPr lang="kk-KZ" dirty="0" smtClean="0"/>
              <a:t>         Корольдік билік тұсында этикет заңдары монархты конституция заңдарынан әлдеқайда мықты байлап алды деп әзілдейтін де еді. Тіпті "әтикет патшаларды күл етті" деген сөз де сол кез үшін этикеттің маңызын танытса керек. Этикет нормалары дербес қасиетке ие. Адамдардың нені жағымды, нені жағымсыз деп тануы әрбір тарихи кезеңге, әрбір этностың өзіндік менталитетіне сай анықталады. Кейбір халықтарда қонақтың тамақты жеп, риза болғанының куәсі ретінде кекіргенін естігенге мәз болады, ал ол басқа халықтарда нағыз мәдениетсіздіктің көрінісі болып табылады. Кавказ халықтарында амандасу барысында алғашқы болып үлкен кісі қол ұсынса, Қазақстанда жасы кішіден ізет күтеді.</a:t>
            </a:r>
            <a:endParaRPr lang="ru-RU" dirty="0" smtClean="0"/>
          </a:p>
          <a:p>
            <a:pPr>
              <a:buNone/>
            </a:pP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2060848"/>
            <a:ext cx="8229600" cy="4525963"/>
          </a:xfrm>
        </p:spPr>
        <p:txBody>
          <a:bodyPr>
            <a:normAutofit fontScale="85000" lnSpcReduction="20000"/>
          </a:bodyPr>
          <a:lstStyle/>
          <a:p>
            <a:pPr algn="just">
              <a:buNone/>
            </a:pPr>
            <a:r>
              <a:rPr lang="kk-KZ" dirty="0" smtClean="0"/>
              <a:t>       Әлеуметтік элита арасында дүниеге келіп, сонда біраз уақыт бойында өз әсерін білдірген этикет халық арасында кездеспеді деуге тағы да болмайды. Әрбір халықтың өзіндік қарым-қатынас мәдениеті болғандығына ешкім күмән келтірмейді. Оның қазіргі күні де кәсіптік, тұрмыстық және отбасылық этикетте өзіндік орын алып отырғаны белгілі.</a:t>
            </a:r>
            <a:endParaRPr lang="ru-RU" dirty="0" smtClean="0"/>
          </a:p>
          <a:p>
            <a:pPr algn="just">
              <a:buNone/>
            </a:pPr>
            <a:r>
              <a:rPr lang="kk-KZ" dirty="0" smtClean="0"/>
              <a:t>     Іскерлік немесе кәсіптік этикеттің моральдық негізі — гуманизм. Адамзаттың қадір-қасиетіне деген құрмет, өзінің әріптесінің мүддесі мен іс-әрекет психологиясын білу, тану және т.б. кәсіптік этикеттің құрамдас бөліктері.</a:t>
            </a:r>
            <a:endParaRPr lang="ru-RU" dirty="0" smtClean="0"/>
          </a:p>
          <a:p>
            <a:pPr>
              <a:buNone/>
            </a:pPr>
            <a:endParaRPr lang="ru-RU" dirty="0"/>
          </a:p>
        </p:txBody>
      </p:sp>
      <p:pic>
        <p:nvPicPr>
          <p:cNvPr id="4098" name="Picture 2"/>
          <p:cNvPicPr>
            <a:picLocks noChangeAspect="1" noChangeArrowheads="1"/>
          </p:cNvPicPr>
          <p:nvPr/>
        </p:nvPicPr>
        <p:blipFill>
          <a:blip r:embed="rId2" cstate="print"/>
          <a:srcRect/>
          <a:stretch>
            <a:fillRect/>
          </a:stretch>
        </p:blipFill>
        <p:spPr bwMode="auto">
          <a:xfrm>
            <a:off x="1043608" y="188640"/>
            <a:ext cx="2552700" cy="1790700"/>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3995936" y="188640"/>
            <a:ext cx="1905000" cy="1872208"/>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6084168" y="260648"/>
            <a:ext cx="2619375" cy="174307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260648"/>
            <a:ext cx="8229600" cy="5328592"/>
          </a:xfrm>
        </p:spPr>
        <p:txBody>
          <a:bodyPr>
            <a:normAutofit fontScale="92500"/>
          </a:bodyPr>
          <a:lstStyle/>
          <a:p>
            <a:pPr algn="just">
              <a:buNone/>
            </a:pPr>
            <a:r>
              <a:rPr lang="kk-KZ" dirty="0" smtClean="0"/>
              <a:t>      Этикетті этикамен шатастыруға болмайды. Дыбыстық ұқсастықтарына қарамастан ол екеуі — екі дүние. </a:t>
            </a:r>
          </a:p>
          <a:p>
            <a:pPr algn="just">
              <a:buNone/>
            </a:pPr>
            <a:r>
              <a:rPr lang="kk-KZ" dirty="0" smtClean="0"/>
              <a:t>   </a:t>
            </a:r>
            <a:r>
              <a:rPr lang="kk-KZ" b="1" dirty="0" smtClean="0">
                <a:solidFill>
                  <a:srgbClr val="FF0000"/>
                </a:solidFill>
              </a:rPr>
              <a:t>Этикет нақты бір мезетте нақты бір жағдайға байланысты нақты адамдардың өзін-өзі белгілі бір ортада ұстау әдебін танытса</a:t>
            </a:r>
            <a:r>
              <a:rPr lang="kk-KZ" dirty="0" smtClean="0"/>
              <a:t>, этика одан анағұрлым кең ауқымды қамтитын ұғым.</a:t>
            </a:r>
          </a:p>
          <a:p>
            <a:pPr algn="just">
              <a:buNone/>
            </a:pPr>
            <a:r>
              <a:rPr lang="ru-RU" dirty="0" smtClean="0"/>
              <a:t>    </a:t>
            </a:r>
            <a:r>
              <a:rPr lang="ru-RU" b="1" dirty="0" smtClean="0">
                <a:solidFill>
                  <a:schemeClr val="accent2">
                    <a:lumMod val="75000"/>
                  </a:schemeClr>
                </a:solidFill>
              </a:rPr>
              <a:t>Этика (грек. </a:t>
            </a:r>
            <a:r>
              <a:rPr lang="en-US" b="1" dirty="0" smtClean="0">
                <a:solidFill>
                  <a:schemeClr val="accent2">
                    <a:lumMod val="75000"/>
                  </a:schemeClr>
                </a:solidFill>
              </a:rPr>
              <a:t>ethos – </a:t>
            </a:r>
            <a:r>
              <a:rPr lang="ru-RU" b="1" dirty="0" err="1" smtClean="0">
                <a:solidFill>
                  <a:schemeClr val="accent2">
                    <a:lumMod val="75000"/>
                  </a:schemeClr>
                </a:solidFill>
              </a:rPr>
              <a:t>дағды, әдет-ғұрып</a:t>
            </a:r>
            <a:r>
              <a:rPr lang="ru-RU" b="1" dirty="0" smtClean="0">
                <a:solidFill>
                  <a:schemeClr val="accent2">
                    <a:lumMod val="75000"/>
                  </a:schemeClr>
                </a:solidFill>
              </a:rPr>
              <a:t>) – </a:t>
            </a:r>
            <a:r>
              <a:rPr lang="ru-RU" b="1" dirty="0" err="1" smtClean="0">
                <a:solidFill>
                  <a:schemeClr val="accent2">
                    <a:lumMod val="75000"/>
                  </a:schemeClr>
                </a:solidFill>
              </a:rPr>
              <a:t>зерттеу</a:t>
            </a:r>
            <a:r>
              <a:rPr lang="ru-RU" b="1" dirty="0" smtClean="0">
                <a:solidFill>
                  <a:schemeClr val="accent2">
                    <a:lumMod val="75000"/>
                  </a:schemeClr>
                </a:solidFill>
              </a:rPr>
              <a:t> </a:t>
            </a:r>
            <a:r>
              <a:rPr lang="ru-RU" b="1" dirty="0" err="1" smtClean="0">
                <a:solidFill>
                  <a:schemeClr val="accent2">
                    <a:lumMod val="75000"/>
                  </a:schemeClr>
                </a:solidFill>
              </a:rPr>
              <a:t>нысаны</a:t>
            </a:r>
            <a:r>
              <a:rPr lang="ru-RU" b="1" dirty="0" smtClean="0">
                <a:solidFill>
                  <a:schemeClr val="accent2">
                    <a:lumMod val="75000"/>
                  </a:schemeClr>
                </a:solidFill>
              </a:rPr>
              <a:t> мораль, </a:t>
            </a:r>
            <a:r>
              <a:rPr lang="ru-RU" b="1" dirty="0" err="1" smtClean="0">
                <a:solidFill>
                  <a:schemeClr val="accent2">
                    <a:lumMod val="75000"/>
                  </a:schemeClr>
                </a:solidFill>
              </a:rPr>
              <a:t>адамның мінез-құлқы болып</a:t>
            </a:r>
            <a:r>
              <a:rPr lang="ru-RU" b="1" dirty="0" smtClean="0">
                <a:solidFill>
                  <a:schemeClr val="accent2">
                    <a:lumMod val="75000"/>
                  </a:schemeClr>
                </a:solidFill>
              </a:rPr>
              <a:t> </a:t>
            </a:r>
            <a:r>
              <a:rPr lang="ru-RU" b="1" dirty="0" err="1" smtClean="0">
                <a:solidFill>
                  <a:schemeClr val="accent2">
                    <a:lumMod val="75000"/>
                  </a:schemeClr>
                </a:solidFill>
              </a:rPr>
              <a:t>табылатын</a:t>
            </a:r>
            <a:r>
              <a:rPr lang="ru-RU" b="1" dirty="0" smtClean="0">
                <a:solidFill>
                  <a:schemeClr val="accent2">
                    <a:lumMod val="75000"/>
                  </a:schemeClr>
                </a:solidFill>
              </a:rPr>
              <a:t> </a:t>
            </a:r>
            <a:r>
              <a:rPr lang="ru-RU" b="1" dirty="0" err="1" smtClean="0">
                <a:solidFill>
                  <a:schemeClr val="accent2">
                    <a:lumMod val="75000"/>
                  </a:schemeClr>
                </a:solidFill>
              </a:rPr>
              <a:t>ежелгі</a:t>
            </a:r>
            <a:r>
              <a:rPr lang="ru-RU" b="1" dirty="0" smtClean="0">
                <a:solidFill>
                  <a:schemeClr val="accent2">
                    <a:lumMod val="75000"/>
                  </a:schemeClr>
                </a:solidFill>
              </a:rPr>
              <a:t> </a:t>
            </a:r>
            <a:r>
              <a:rPr lang="ru-RU" b="1" dirty="0" err="1" smtClean="0">
                <a:solidFill>
                  <a:schemeClr val="accent2">
                    <a:lumMod val="75000"/>
                  </a:schemeClr>
                </a:solidFill>
              </a:rPr>
              <a:t>теориялық пәндердің бірі</a:t>
            </a:r>
            <a:r>
              <a:rPr lang="ru-RU" b="1" dirty="0" smtClean="0">
                <a:solidFill>
                  <a:schemeClr val="accent2">
                    <a:lumMod val="75000"/>
                  </a:schemeClr>
                </a:solidFill>
              </a:rPr>
              <a:t>.</a:t>
            </a:r>
          </a:p>
          <a:p>
            <a:pPr algn="just"/>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Этикеттің кейбір ұстанымдары</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pPr algn="just">
              <a:buNone/>
            </a:pPr>
            <a:r>
              <a:rPr lang="kk-KZ" dirty="0" smtClean="0"/>
              <a:t>     Қазіргі нарықтық экономика жағдайында іскерлік қажетті қасиеттердің біріне айналып отыр. Іскер деп нарық экономикасына әбден бейім, яғни сату-сатып алу, алу-алмасу әрекеттеріне жатық, өз ісін жетік білетін қагілез жанды айтады. Іскер де тірі жан болғандықтан, адам қоғамында өмір сүретін болғандықтан, оны тек өз баспайдасын ғана көздеген, ешкіммен санаспайтын жан деп түсіну дұрыс емес. Іскерліктің де өзіне тән этикеті — іс-әрекет ұстанымдары бар.</a:t>
            </a:r>
            <a:endParaRPr lang="ru-RU" dirty="0" smtClean="0"/>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844824"/>
            <a:ext cx="8229600" cy="4525963"/>
          </a:xfrm>
        </p:spPr>
        <p:txBody>
          <a:bodyPr>
            <a:normAutofit fontScale="77500" lnSpcReduction="20000"/>
          </a:bodyPr>
          <a:lstStyle/>
          <a:p>
            <a:pPr algn="just">
              <a:buNone/>
            </a:pPr>
            <a:r>
              <a:rPr lang="kk-KZ" dirty="0" smtClean="0"/>
              <a:t>       Іскерліктің маңызды ұстанымына сенім жатады. Әріптес адамдар арасында сенім болмай, іс оңға баспайды. Жалпы, сенім — адамдардың қарым-қатынасын мүмкін ететін фактор. Егер көлік жүргізушіге сенбесек, ешқашан жолға шықпаған болар едік, егер аспазшыға сенбесек, өмірде көшеде тамақ ішпеген болар едік, дәрігерге сенбесек, ауруханаға қаралмаған болар едік және т.б. Ендеше адамдық әрекеттенушілік негізінде метафизикалық сенім жатыр. Сенім жоғалған жерде үміт үзіледі, ал үмітсіз тек шайтан ғана. Адам баласы қандай қиын-қыстау жағдайда болсын үмітін бір үзбейді. Сол сияқты іскерлер де әлдекімнің айтқан сөзінде, уәдесінде тұрар деген сенімін жоғалтпайды әрі өздері де сенімнен шығуға тырысады.</a:t>
            </a:r>
            <a:endParaRPr lang="ru-RU" dirty="0"/>
          </a:p>
        </p:txBody>
      </p:sp>
      <p:pic>
        <p:nvPicPr>
          <p:cNvPr id="5122" name="Picture 2"/>
          <p:cNvPicPr>
            <a:picLocks noChangeAspect="1" noChangeArrowheads="1"/>
          </p:cNvPicPr>
          <p:nvPr/>
        </p:nvPicPr>
        <p:blipFill>
          <a:blip r:embed="rId2" cstate="print"/>
          <a:srcRect/>
          <a:stretch>
            <a:fillRect/>
          </a:stretch>
        </p:blipFill>
        <p:spPr bwMode="auto">
          <a:xfrm>
            <a:off x="827584" y="0"/>
            <a:ext cx="2619375" cy="1743075"/>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4427984" y="0"/>
            <a:ext cx="3528392" cy="19240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260648"/>
            <a:ext cx="8229600" cy="4525963"/>
          </a:xfrm>
        </p:spPr>
        <p:txBody>
          <a:bodyPr>
            <a:normAutofit fontScale="85000" lnSpcReduction="20000"/>
          </a:bodyPr>
          <a:lstStyle/>
          <a:p>
            <a:pPr algn="just">
              <a:buNone/>
            </a:pPr>
            <a:r>
              <a:rPr lang="kk-KZ" dirty="0" smtClean="0"/>
              <a:t>       Іскерлік аясында болсын, жалпы, қандай да ұжым ортасында қарым-қатынас адамдардың бір-біріне деген көңілінен басталады. Ашық-жарқын көңіл-күйде болу, айналаңа шаттық нұрын себу — тек іскердің емес, жалпы, әрбір адамның парызы. Қай ортада жүрсең де мынаны есте ұстаған жөн: ұрыс-керіс, айқай-шу шығарып, істі насырға шаптырғаннан гөрі сондай жағымсыз эмоционалды күйдің алдын алған жөн. Ол үшін ең тиімдісі — қай жағдайда болсын сабыр сақтап, қиындықты айналып өтіп (оны мәселеге үстірт, калай болса солай қараудан айыра білу керек), ұжымда бәріне жағымды ахуал жасай білу.</a:t>
            </a:r>
            <a:endParaRPr lang="ru-RU" dirty="0" smtClean="0"/>
          </a:p>
          <a:p>
            <a:endParaRPr lang="ru-RU" dirty="0"/>
          </a:p>
        </p:txBody>
      </p:sp>
      <p:pic>
        <p:nvPicPr>
          <p:cNvPr id="6146" name="Picture 2"/>
          <p:cNvPicPr>
            <a:picLocks noChangeAspect="1" noChangeArrowheads="1"/>
          </p:cNvPicPr>
          <p:nvPr/>
        </p:nvPicPr>
        <p:blipFill>
          <a:blip r:embed="rId2" cstate="print"/>
          <a:srcRect/>
          <a:stretch>
            <a:fillRect/>
          </a:stretch>
        </p:blipFill>
        <p:spPr bwMode="auto">
          <a:xfrm>
            <a:off x="827584" y="4797152"/>
            <a:ext cx="3096344" cy="2060848"/>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4067944" y="4797152"/>
            <a:ext cx="2724150" cy="2060848"/>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6876257" y="4797152"/>
            <a:ext cx="1944215" cy="187220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229600" cy="1143000"/>
          </a:xfrm>
        </p:spPr>
        <p:txBody>
          <a:bodyPr>
            <a:normAutofit fontScale="90000"/>
          </a:bodyPr>
          <a:lstStyle/>
          <a:p>
            <a:r>
              <a:rPr lang="kk-KZ" b="1" dirty="0" smtClean="0"/>
              <a:t>Әдеп амандасудан басталады</a:t>
            </a:r>
            <a:r>
              <a:rPr lang="ru-RU" dirty="0" smtClean="0"/>
              <a:t/>
            </a:r>
            <a:br>
              <a:rPr lang="ru-RU" dirty="0" smtClean="0"/>
            </a:br>
            <a:endParaRPr lang="ru-RU" dirty="0"/>
          </a:p>
        </p:txBody>
      </p:sp>
      <p:sp>
        <p:nvSpPr>
          <p:cNvPr id="3" name="Содержимое 2"/>
          <p:cNvSpPr>
            <a:spLocks noGrp="1"/>
          </p:cNvSpPr>
          <p:nvPr>
            <p:ph idx="1"/>
          </p:nvPr>
        </p:nvSpPr>
        <p:spPr>
          <a:xfrm>
            <a:off x="-180528" y="908720"/>
            <a:ext cx="9144000" cy="6120680"/>
          </a:xfrm>
        </p:spPr>
        <p:txBody>
          <a:bodyPr>
            <a:normAutofit fontScale="77500" lnSpcReduction="20000"/>
          </a:bodyPr>
          <a:lstStyle/>
          <a:p>
            <a:pPr algn="just">
              <a:buNone/>
            </a:pPr>
            <a:r>
              <a:rPr lang="kk-KZ" dirty="0" smtClean="0"/>
              <a:t>      </a:t>
            </a:r>
            <a:r>
              <a:rPr lang="kk-KZ" b="1" dirty="0" smtClean="0"/>
              <a:t>Амандасу — адамдардың бір-біріне деген құрметін, жылы ықыласын, мейірімін көрсету үлгісі. </a:t>
            </a:r>
            <a:r>
              <a:rPr lang="kk-KZ" dirty="0" smtClean="0"/>
              <a:t>Сондықтан болар, қазақ тілінде "сәлем түзелмей әлем түзелмейді", "сәлеміміз түзу", "сәлемнен кете қойған жоқпыз" деген сөз түсініктері басқамен татулықты, басқаға деген жылы шырайды білдіреді. Көптің үстіне, жиынға сырттан келген адам бірінші болып сәлем береді. Телефон шалған адам алдымен сәлемдесіп барып қана өз шаруасына көшеді. "Жылы-жылы сөйлесең, жылан да іннен шығады" деген қазақ халқының даналығынан туындаған мақал да жағымды, ізетті сөз саптаудың адамдар арасындағы қарым-қатынасты құрастырушы фактор екендігін танытады. Жақсы сөйлеу, сыпайы сөйлеу — әдептіліктің маңызды шарты. Жақсы, орынды сөйлеп, елдің "тілін таба білу" іскер адамға пайдалы. Ал іскер пайда көздейтін адам болғандықтан, пайдаға жарайтын нәрсенің бәрін білгені жөн. Жүздескенде жылы шырай таныту, басқалардың сенімін жоғалтпай, айтқан уәдеде тұра білу, өз бас пайдасын ойлай тұра басқалардың құқығын тәрк етпеу сияқты әрекеттер іскер адамға қажетті құлық, өмірлік ұстаным болуы тиіс.</a:t>
            </a:r>
            <a:endParaRPr lang="ru-RU" dirty="0" smtClean="0"/>
          </a:p>
          <a:p>
            <a:pPr algn="just">
              <a:buNone/>
            </a:pP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433467"/>
          </a:xfrm>
        </p:spPr>
        <p:txBody>
          <a:bodyPr>
            <a:normAutofit fontScale="70000" lnSpcReduction="20000"/>
          </a:bodyPr>
          <a:lstStyle/>
          <a:p>
            <a:pPr algn="just">
              <a:buNone/>
            </a:pPr>
            <a:r>
              <a:rPr lang="kk-KZ" dirty="0" smtClean="0"/>
              <a:t>      Басшы мен бағынушы арасындағы қарым-қатынас ерекшелігі олардың белгілі бір жағдайда (ал жаратушы алдында бәріміз теңбіз ғой) тең еместігінен туындайды. "Ұлық болсаң, кішік бол!" деп халық даналығы бекер айтпаған, бастық қарамағындағылармен неғұрлым сыпайы болса, соғұрлым шынайы ниетке ие болады. Басқаны тыңдай білу — үлкен өнегелік. Тіпті өзіңнің айтылғанмен келіспеушілігің бола тұра, қарсыласыңды (оппонентінді) соңына дейін тыңдап шығу тәрбиелілік нышандарының бірі. Бағынушыға ұжымдағы өз мәртебесіне, өз орнына сай міндеттерден тысқары талап қойылған сәтте басқарушы бұйрықты раймен емес, сұраныс, өтінші айтса жөн. Бұл—оның көрегендігі әрі ортақ іске пайдалы нәрсе жасағандығы болар еді. Басшының өз қарамағындағыларға көңіл аудара білуі де, яғни жұмыстағы жетістіктеріне, өмірлік қуаныштарына ортақтаса білуі де ұжымдағы жағымды, үйлесімді қарым-қатынастарды қалыптастыруға көп әсерін тигізеді.</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a:solidFill>
            <a:srgbClr val="00B050"/>
          </a:solidFill>
        </p:spPr>
        <p:txBody>
          <a:bodyPr>
            <a:normAutofit fontScale="90000"/>
          </a:bodyPr>
          <a:lstStyle/>
          <a:p>
            <a:r>
              <a:rPr lang="kk-KZ" dirty="0" smtClean="0"/>
              <a:t/>
            </a:r>
            <a:br>
              <a:rPr lang="kk-KZ" dirty="0" smtClean="0"/>
            </a:br>
            <a:r>
              <a:rPr lang="kk-KZ" dirty="0" smtClean="0"/>
              <a:t>3. Іскерлік қатынас туралы түсінік.</a:t>
            </a:r>
            <a:r>
              <a:rPr lang="ru-RU" dirty="0" smtClean="0"/>
              <a:t/>
            </a:r>
            <a:br>
              <a:rPr lang="ru-RU" dirty="0" smtClean="0"/>
            </a:br>
            <a:endParaRPr lang="ru-RU" dirty="0"/>
          </a:p>
        </p:txBody>
      </p:sp>
      <p:sp>
        <p:nvSpPr>
          <p:cNvPr id="3" name="Содержимое 2"/>
          <p:cNvSpPr>
            <a:spLocks noGrp="1"/>
          </p:cNvSpPr>
          <p:nvPr>
            <p:ph idx="1"/>
          </p:nvPr>
        </p:nvSpPr>
        <p:spPr>
          <a:xfrm>
            <a:off x="457200" y="1124744"/>
            <a:ext cx="8229600" cy="5328592"/>
          </a:xfrm>
        </p:spPr>
        <p:txBody>
          <a:bodyPr>
            <a:normAutofit fontScale="85000" lnSpcReduction="20000"/>
          </a:bodyPr>
          <a:lstStyle/>
          <a:p>
            <a:pPr algn="just">
              <a:buNone/>
            </a:pPr>
            <a:r>
              <a:rPr lang="kk-KZ" dirty="0" smtClean="0"/>
              <a:t>     </a:t>
            </a:r>
            <a:r>
              <a:rPr lang="kk-KZ" b="1" dirty="0" smtClean="0">
                <a:solidFill>
                  <a:schemeClr val="accent2">
                    <a:lumMod val="75000"/>
                  </a:schemeClr>
                </a:solidFill>
              </a:rPr>
              <a:t>Iскер қатынас </a:t>
            </a:r>
            <a:r>
              <a:rPr lang="kk-KZ" dirty="0" smtClean="0"/>
              <a:t>- бұл адамдардың қызметтiк ортада жүзенге асатын көп жоспарлы, күрделi дамуы процесі. 	Олардың мүшелерi арнаулы статустарға, мақсаттарға жетуде, нақты тапсырмаларды шешуде көзге түседi.</a:t>
            </a:r>
          </a:p>
          <a:p>
            <a:pPr algn="just">
              <a:buNone/>
            </a:pPr>
            <a:r>
              <a:rPr lang="kk-KZ" dirty="0" smtClean="0"/>
              <a:t>           Арнайы байланыстық тәртiп нормалары бойынша «жазбаша»  және «жазбаша емес» бойланыстары белгiлi. Қызметтегi қабылданған тәртiп және форма iскер әдеп деп аталады. Оның негiзгi қызметi - адамдар арсындағы тәртiптiлiктi қалыптастыру. Екiншi қызметi мақсаттылық және тәжiрбиелiк. Қазiргi замандағы қызмет әдебi ұлтаралық  белгiлерге ие, өйткенi оның негiзi  1720 жылы «бас регламентте» 1 Петр дәуiрiнде енгiзiлген, онда шет елдiк идеялар ұсынылған.</a:t>
            </a:r>
            <a:endParaRPr lang="ru-RU" dirty="0" smtClean="0"/>
          </a:p>
          <a:p>
            <a:pPr algn="just">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Мақсаты:</a:t>
            </a:r>
            <a:endParaRPr lang="ru-RU" dirty="0"/>
          </a:p>
        </p:txBody>
      </p:sp>
      <p:sp>
        <p:nvSpPr>
          <p:cNvPr id="3" name="Содержимое 2"/>
          <p:cNvSpPr>
            <a:spLocks noGrp="1"/>
          </p:cNvSpPr>
          <p:nvPr>
            <p:ph idx="1"/>
          </p:nvPr>
        </p:nvSpPr>
        <p:spPr/>
        <p:txBody>
          <a:bodyPr/>
          <a:lstStyle/>
          <a:p>
            <a:pPr>
              <a:buNone/>
            </a:pPr>
            <a:r>
              <a:rPr lang="kk-KZ" dirty="0" smtClean="0"/>
              <a:t>     </a:t>
            </a:r>
            <a:r>
              <a:rPr lang="kk-KZ" sz="4400" dirty="0" smtClean="0"/>
              <a:t>Қарым – қатынас туралы түсінік беру, оның түрлері мен белгілері туралы әңгімелеу.</a:t>
            </a:r>
            <a:endParaRPr lang="ru-RU" sz="4400" dirty="0" smtClean="0"/>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8229600" cy="1008112"/>
          </a:xfrm>
          <a:solidFill>
            <a:schemeClr val="tx2"/>
          </a:solidFill>
        </p:spPr>
        <p:txBody>
          <a:bodyPr>
            <a:normAutofit fontScale="90000"/>
          </a:bodyPr>
          <a:lstStyle/>
          <a:p>
            <a:r>
              <a:rPr lang="kk-KZ" dirty="0" smtClean="0"/>
              <a:t>Iскер әдеп  тәртiптiң 2 тобын бөлiп қарастырады:</a:t>
            </a:r>
            <a:endParaRPr lang="ru-RU" dirty="0"/>
          </a:p>
        </p:txBody>
      </p:sp>
      <p:sp>
        <p:nvSpPr>
          <p:cNvPr id="3" name="Содержимое 2"/>
          <p:cNvSpPr>
            <a:spLocks noGrp="1"/>
          </p:cNvSpPr>
          <p:nvPr>
            <p:ph idx="1"/>
          </p:nvPr>
        </p:nvSpPr>
        <p:spPr>
          <a:xfrm>
            <a:off x="457200" y="1268760"/>
            <a:ext cx="8229600" cy="3816424"/>
          </a:xfrm>
        </p:spPr>
        <p:txBody>
          <a:bodyPr>
            <a:normAutofit fontScale="77500" lnSpcReduction="20000"/>
          </a:bodyPr>
          <a:lstStyle/>
          <a:p>
            <a:pPr algn="just"/>
            <a:r>
              <a:rPr lang="kk-KZ" dirty="0" smtClean="0"/>
              <a:t> бiр ұжымдағы мүшелердiң  мәртебелерi бойынша қарым-қатынас нормалары;</a:t>
            </a:r>
            <a:endParaRPr lang="ru-RU" dirty="0" smtClean="0"/>
          </a:p>
          <a:p>
            <a:pPr algn="just"/>
            <a:r>
              <a:rPr lang="kk-KZ" dirty="0" smtClean="0"/>
              <a:t>жетекшiнiң және бағынушының вертикалды байланысын насихаттау.</a:t>
            </a:r>
          </a:p>
          <a:p>
            <a:pPr algn="just">
              <a:buNone/>
            </a:pPr>
            <a:r>
              <a:rPr lang="kk-KZ" dirty="0" smtClean="0"/>
              <a:t>       Жалпы талаптары жұмыстағы ұжыммен серiктестiктермен жақсы қарым-қатынаста болуға негiзделедi. Мұнда сүйiспеншiлiк және жаратпаушылық орын алмауы керек. Iскер iс-әрекет  сөйлеген  сөзiнен де көрiнедi. Сөздiк әдептi дұрыс қолдану-тiлдiк тәртiптiң қоғамдық нармаларына сәйкес, дайын «формуланы» қолдануға мүмкiндiк беретiн ұсыныс, алғыс т.б.</a:t>
            </a:r>
            <a:endParaRPr lang="ru-RU" dirty="0" smtClean="0"/>
          </a:p>
          <a:p>
            <a:pPr algn="just"/>
            <a:endParaRPr lang="ru-RU" dirty="0" smtClean="0"/>
          </a:p>
          <a:p>
            <a:endParaRPr lang="ru-RU" dirty="0"/>
          </a:p>
        </p:txBody>
      </p:sp>
      <p:pic>
        <p:nvPicPr>
          <p:cNvPr id="7170" name="Picture 2"/>
          <p:cNvPicPr>
            <a:picLocks noChangeAspect="1" noChangeArrowheads="1"/>
          </p:cNvPicPr>
          <p:nvPr/>
        </p:nvPicPr>
        <p:blipFill>
          <a:blip r:embed="rId2" cstate="print"/>
          <a:srcRect/>
          <a:stretch>
            <a:fillRect/>
          </a:stretch>
        </p:blipFill>
        <p:spPr bwMode="auto">
          <a:xfrm>
            <a:off x="3347864" y="4869160"/>
            <a:ext cx="2505075" cy="1800200"/>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467544" y="4797152"/>
            <a:ext cx="2371725" cy="1852042"/>
          </a:xfrm>
          <a:prstGeom prst="rect">
            <a:avLst/>
          </a:prstGeom>
          <a:noFill/>
          <a:ln w="9525">
            <a:noFill/>
            <a:miter lim="800000"/>
            <a:headEnd/>
            <a:tailEnd/>
          </a:ln>
        </p:spPr>
      </p:pic>
      <p:pic>
        <p:nvPicPr>
          <p:cNvPr id="7172" name="Picture 4"/>
          <p:cNvPicPr>
            <a:picLocks noChangeAspect="1" noChangeArrowheads="1"/>
          </p:cNvPicPr>
          <p:nvPr/>
        </p:nvPicPr>
        <p:blipFill>
          <a:blip r:embed="rId4" cstate="print"/>
          <a:srcRect/>
          <a:stretch>
            <a:fillRect/>
          </a:stretch>
        </p:blipFill>
        <p:spPr bwMode="auto">
          <a:xfrm>
            <a:off x="6516216" y="4913784"/>
            <a:ext cx="2304256" cy="1944216"/>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38138"/>
          </a:xfrm>
          <a:solidFill>
            <a:schemeClr val="accent2"/>
          </a:solidFill>
        </p:spPr>
        <p:txBody>
          <a:bodyPr>
            <a:normAutofit/>
          </a:bodyPr>
          <a:lstStyle/>
          <a:p>
            <a:r>
              <a:rPr lang="kk-KZ" sz="3100" dirty="0" smtClean="0"/>
              <a:t>Қарым-қатынас ешқандай мәселесiз болу үшiн  келесi кезендерден өтуi керек:</a:t>
            </a:r>
            <a:endParaRPr lang="ru-RU" sz="3100" dirty="0"/>
          </a:p>
        </p:txBody>
      </p:sp>
      <p:sp>
        <p:nvSpPr>
          <p:cNvPr id="3" name="Содержимое 2"/>
          <p:cNvSpPr>
            <a:spLocks noGrp="1"/>
          </p:cNvSpPr>
          <p:nvPr>
            <p:ph idx="1"/>
          </p:nvPr>
        </p:nvSpPr>
        <p:spPr/>
        <p:txBody>
          <a:bodyPr/>
          <a:lstStyle/>
          <a:p>
            <a:pPr>
              <a:buNone/>
            </a:pPr>
            <a:endParaRPr lang="ru-RU" dirty="0"/>
          </a:p>
        </p:txBody>
      </p:sp>
      <p:sp>
        <p:nvSpPr>
          <p:cNvPr id="4" name="Скругленная прямоугольная выноска 3"/>
          <p:cNvSpPr/>
          <p:nvPr/>
        </p:nvSpPr>
        <p:spPr>
          <a:xfrm>
            <a:off x="3275856" y="2132856"/>
            <a:ext cx="2664296" cy="1368152"/>
          </a:xfrm>
          <a:prstGeom prst="wedgeRoundRectCallout">
            <a:avLst>
              <a:gd name="adj1" fmla="val -14034"/>
              <a:gd name="adj2" fmla="val -1039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байланысты қалыптастыру (танысу). Басқа адамды түсiну, өзiн басқа адам ретiнде сезiну;</a:t>
            </a:r>
            <a:endParaRPr lang="ru-RU" dirty="0" smtClean="0"/>
          </a:p>
        </p:txBody>
      </p:sp>
      <p:sp>
        <p:nvSpPr>
          <p:cNvPr id="5" name="Скругленная прямоугольная выноска 4"/>
          <p:cNvSpPr/>
          <p:nvPr/>
        </p:nvSpPr>
        <p:spPr>
          <a:xfrm>
            <a:off x="4427984" y="4221088"/>
            <a:ext cx="2304256" cy="828672"/>
          </a:xfrm>
          <a:prstGeom prst="wedgeRoundRectCallout">
            <a:avLst>
              <a:gd name="adj1" fmla="val 30081"/>
              <a:gd name="adj2" fmla="val -39657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байланысты аяқтау (одан шығу).</a:t>
            </a:r>
            <a:endParaRPr lang="ru-RU" dirty="0" smtClean="0"/>
          </a:p>
        </p:txBody>
      </p:sp>
      <p:sp>
        <p:nvSpPr>
          <p:cNvPr id="6" name="Скругленная прямоугольная выноска 5"/>
          <p:cNvSpPr/>
          <p:nvPr/>
        </p:nvSpPr>
        <p:spPr>
          <a:xfrm>
            <a:off x="1475656" y="4221088"/>
            <a:ext cx="1584176" cy="612648"/>
          </a:xfrm>
          <a:prstGeom prst="wedgeRoundRectCallout">
            <a:avLst>
              <a:gd name="adj1" fmla="val 64048"/>
              <a:gd name="adj2" fmla="val -51621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мәселелердi шешу;</a:t>
            </a:r>
            <a:endParaRPr lang="ru-RU" dirty="0" smtClean="0"/>
          </a:p>
        </p:txBody>
      </p:sp>
      <p:sp>
        <p:nvSpPr>
          <p:cNvPr id="7" name="Скругленная прямоугольная выноска 6"/>
          <p:cNvSpPr/>
          <p:nvPr/>
        </p:nvSpPr>
        <p:spPr>
          <a:xfrm>
            <a:off x="6444208" y="2132856"/>
            <a:ext cx="1656184" cy="1368152"/>
          </a:xfrm>
          <a:prstGeom prst="wedgeRoundRectCallout">
            <a:avLst>
              <a:gd name="adj1" fmla="val -27604"/>
              <a:gd name="adj2" fmla="val -10143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қызықты мәселелердi талдау;</a:t>
            </a:r>
            <a:endParaRPr lang="ru-RU" dirty="0" smtClean="0"/>
          </a:p>
        </p:txBody>
      </p:sp>
      <p:sp>
        <p:nvSpPr>
          <p:cNvPr id="8" name="Скругленная прямоугольная выноска 7"/>
          <p:cNvSpPr/>
          <p:nvPr/>
        </p:nvSpPr>
        <p:spPr>
          <a:xfrm>
            <a:off x="467544" y="2276872"/>
            <a:ext cx="2520280" cy="1080120"/>
          </a:xfrm>
          <a:prstGeom prst="wedgeRoundRectCallout">
            <a:avLst>
              <a:gd name="adj1" fmla="val -7104"/>
              <a:gd name="adj2" fmla="val -13573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dirty="0" smtClean="0"/>
              <a:t>қарым-қатынас жағдайын бақылау, өткендi ойлау, үзiлiске шыдау</a:t>
            </a:r>
            <a:r>
              <a:rPr lang="kk-KZ" dirty="0" smtClean="0"/>
              <a:t>;</a:t>
            </a:r>
            <a:endParaRPr lang="ru-RU"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6">
              <a:lumMod val="60000"/>
              <a:lumOff val="40000"/>
            </a:schemeClr>
          </a:solidFill>
        </p:spPr>
        <p:txBody>
          <a:bodyPr>
            <a:normAutofit fontScale="90000"/>
          </a:bodyPr>
          <a:lstStyle/>
          <a:p>
            <a:r>
              <a:rPr lang="kk-KZ" sz="2800" b="1" dirty="0" smtClean="0"/>
              <a:t>Ақпаратпен алмасу тәсiлi бойынша iскер қарым-қатынасты ауызша және жазбаша  деп  2-ге бөлiнедi</a:t>
            </a:r>
            <a:r>
              <a:rPr lang="kk-KZ" sz="2800" dirty="0" smtClean="0"/>
              <a:t>. </a:t>
            </a:r>
            <a:endParaRPr lang="ru-RU" sz="2800" dirty="0"/>
          </a:p>
        </p:txBody>
      </p:sp>
      <p:sp>
        <p:nvSpPr>
          <p:cNvPr id="3" name="Содержимое 2"/>
          <p:cNvSpPr>
            <a:spLocks noGrp="1"/>
          </p:cNvSpPr>
          <p:nvPr>
            <p:ph idx="1"/>
          </p:nvPr>
        </p:nvSpPr>
        <p:spPr>
          <a:xfrm>
            <a:off x="179512" y="1340768"/>
            <a:ext cx="8964488" cy="5517232"/>
          </a:xfrm>
        </p:spPr>
        <p:txBody>
          <a:bodyPr>
            <a:normAutofit/>
          </a:bodyPr>
          <a:lstStyle/>
          <a:p>
            <a:pPr algn="just">
              <a:buNone/>
            </a:pPr>
            <a:r>
              <a:rPr lang="ru-RU" b="1" dirty="0" smtClean="0">
                <a:solidFill>
                  <a:srgbClr val="C00000"/>
                </a:solidFill>
              </a:rPr>
              <a:t>         </a:t>
            </a:r>
          </a:p>
          <a:p>
            <a:pPr algn="just">
              <a:buNone/>
            </a:pPr>
            <a:r>
              <a:rPr lang="ru-RU" dirty="0" smtClean="0"/>
              <a:t>-	</a:t>
            </a:r>
            <a:endParaRPr lang="ru-RU" dirty="0" smtClean="0"/>
          </a:p>
          <a:p>
            <a:pPr algn="just">
              <a:buNone/>
            </a:pPr>
            <a:endParaRPr lang="ru-RU" dirty="0" smtClean="0"/>
          </a:p>
          <a:p>
            <a:pPr algn="just">
              <a:buNone/>
            </a:pPr>
            <a:endParaRPr lang="ru-RU" dirty="0" smtClean="0"/>
          </a:p>
          <a:p>
            <a:pPr algn="just">
              <a:buNone/>
            </a:pPr>
            <a:endParaRPr lang="ru-RU" b="1" dirty="0" smtClean="0">
              <a:solidFill>
                <a:srgbClr val="C00000"/>
              </a:solidFill>
            </a:endParaRPr>
          </a:p>
          <a:p>
            <a:pPr algn="just">
              <a:buNone/>
            </a:pPr>
            <a:endParaRPr lang="ru-RU" b="1" dirty="0" smtClean="0">
              <a:solidFill>
                <a:srgbClr val="C00000"/>
              </a:solidFill>
            </a:endParaRPr>
          </a:p>
          <a:p>
            <a:pPr algn="just">
              <a:buNone/>
            </a:pPr>
            <a:endParaRPr lang="ru-RU" b="1" dirty="0" smtClean="0">
              <a:solidFill>
                <a:srgbClr val="C00000"/>
              </a:solidFill>
            </a:endParaRPr>
          </a:p>
          <a:p>
            <a:pPr algn="just">
              <a:buNone/>
            </a:pPr>
            <a:endParaRPr lang="ru-RU" b="1" dirty="0" smtClean="0">
              <a:solidFill>
                <a:srgbClr val="C00000"/>
              </a:solidFill>
            </a:endParaRPr>
          </a:p>
          <a:p>
            <a:pPr algn="just">
              <a:buNone/>
            </a:pPr>
            <a:endParaRPr lang="ru-RU" b="1" dirty="0" smtClean="0">
              <a:solidFill>
                <a:srgbClr val="C00000"/>
              </a:solidFill>
            </a:endParaRPr>
          </a:p>
          <a:p>
            <a:pPr algn="just">
              <a:buNone/>
            </a:pPr>
            <a:endParaRPr lang="ru-RU" b="1" dirty="0" smtClean="0">
              <a:solidFill>
                <a:srgbClr val="C00000"/>
              </a:solidFill>
            </a:endParaRPr>
          </a:p>
          <a:p>
            <a:pPr algn="just">
              <a:buNone/>
            </a:pPr>
            <a:endParaRPr lang="ru-RU" b="1" dirty="0" smtClean="0">
              <a:solidFill>
                <a:srgbClr val="C00000"/>
              </a:solidFill>
            </a:endParaRPr>
          </a:p>
          <a:p>
            <a:pPr algn="just">
              <a:buNone/>
            </a:pPr>
            <a:endParaRPr lang="ru-RU" b="1" dirty="0" smtClean="0">
              <a:solidFill>
                <a:srgbClr val="C00000"/>
              </a:solidFill>
            </a:endParaRPr>
          </a:p>
          <a:p>
            <a:pPr algn="just">
              <a:buNone/>
            </a:pPr>
            <a:endParaRPr lang="ru-RU" b="1" dirty="0" smtClean="0">
              <a:solidFill>
                <a:srgbClr val="C00000"/>
              </a:solidFill>
            </a:endParaRPr>
          </a:p>
          <a:p>
            <a:pPr algn="just">
              <a:buNone/>
            </a:pPr>
            <a:endParaRPr lang="ru-RU" b="1" dirty="0" smtClean="0">
              <a:solidFill>
                <a:srgbClr val="C00000"/>
              </a:solidFill>
            </a:endParaRPr>
          </a:p>
          <a:p>
            <a:pPr algn="just">
              <a:buNone/>
            </a:pPr>
            <a:endParaRPr lang="ru-RU" dirty="0" smtClean="0"/>
          </a:p>
          <a:p>
            <a:pPr algn="just">
              <a:buNone/>
            </a:pPr>
            <a:endParaRPr lang="ru-RU" dirty="0" smtClean="0"/>
          </a:p>
          <a:p>
            <a:pPr algn="just">
              <a:buNone/>
            </a:pPr>
            <a:endParaRPr lang="ru-RU" dirty="0" smtClean="0"/>
          </a:p>
          <a:p>
            <a:pPr algn="just">
              <a:buNone/>
            </a:pPr>
            <a:endParaRPr lang="ru-RU" dirty="0" smtClean="0"/>
          </a:p>
        </p:txBody>
      </p:sp>
      <p:sp>
        <p:nvSpPr>
          <p:cNvPr id="5" name="Скругленная прямоугольная выноска 4"/>
          <p:cNvSpPr/>
          <p:nvPr/>
        </p:nvSpPr>
        <p:spPr>
          <a:xfrm>
            <a:off x="179512" y="1628800"/>
            <a:ext cx="3312368" cy="612648"/>
          </a:xfrm>
          <a:prstGeom prst="wedgeRoundRectCallout">
            <a:avLst>
              <a:gd name="adj1" fmla="val 1"/>
              <a:gd name="adj2" fmla="val -853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rgbClr val="C00000"/>
                </a:solidFill>
              </a:rPr>
              <a:t>1.Монологияның түрiне мыналар</a:t>
            </a:r>
            <a:r>
              <a:rPr lang="ru-RU" b="1" dirty="0" smtClean="0">
                <a:solidFill>
                  <a:srgbClr val="C00000"/>
                </a:solidFill>
              </a:rPr>
              <a:t> </a:t>
            </a:r>
            <a:r>
              <a:rPr lang="ru-RU" b="1" dirty="0" err="1" smtClean="0">
                <a:solidFill>
                  <a:srgbClr val="C00000"/>
                </a:solidFill>
              </a:rPr>
              <a:t>жатады</a:t>
            </a:r>
            <a:r>
              <a:rPr lang="ru-RU" b="1" dirty="0" smtClean="0">
                <a:solidFill>
                  <a:srgbClr val="C00000"/>
                </a:solidFill>
              </a:rPr>
              <a:t>:</a:t>
            </a:r>
            <a:endParaRPr lang="ru-RU" dirty="0"/>
          </a:p>
        </p:txBody>
      </p:sp>
      <p:sp>
        <p:nvSpPr>
          <p:cNvPr id="6" name="Выноска со стрелкой вверх 5"/>
          <p:cNvSpPr/>
          <p:nvPr/>
        </p:nvSpPr>
        <p:spPr>
          <a:xfrm>
            <a:off x="1835696" y="3573016"/>
            <a:ext cx="914400" cy="1368152"/>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err="1" smtClean="0"/>
              <a:t>ақпараттық сөйлесу</a:t>
            </a:r>
            <a:r>
              <a:rPr lang="ru-RU" dirty="0" err="1" smtClean="0"/>
              <a:t>;</a:t>
            </a:r>
            <a:endParaRPr lang="ru-RU" dirty="0"/>
          </a:p>
        </p:txBody>
      </p:sp>
      <p:sp>
        <p:nvSpPr>
          <p:cNvPr id="7" name="Выноска со стрелкой вверх 6"/>
          <p:cNvSpPr/>
          <p:nvPr/>
        </p:nvSpPr>
        <p:spPr>
          <a:xfrm>
            <a:off x="1475656" y="2276872"/>
            <a:ext cx="1296144" cy="1224136"/>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err="1" smtClean="0"/>
              <a:t>сауда-саттық сөйлесу </a:t>
            </a:r>
            <a:r>
              <a:rPr lang="ru-RU" sz="1600" dirty="0" smtClean="0"/>
              <a:t>(</a:t>
            </a:r>
            <a:r>
              <a:rPr lang="ru-RU" sz="1600" dirty="0" err="1" smtClean="0"/>
              <a:t>жарнама</a:t>
            </a:r>
            <a:r>
              <a:rPr lang="ru-RU" sz="1600" dirty="0" smtClean="0"/>
              <a:t>);</a:t>
            </a:r>
            <a:endParaRPr lang="ru-RU" sz="1600" dirty="0"/>
          </a:p>
        </p:txBody>
      </p:sp>
      <p:sp>
        <p:nvSpPr>
          <p:cNvPr id="8" name="Выноска со стрелкой вверх 7"/>
          <p:cNvSpPr/>
          <p:nvPr/>
        </p:nvSpPr>
        <p:spPr>
          <a:xfrm>
            <a:off x="0" y="2276872"/>
            <a:ext cx="1403648" cy="9144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амандасып</a:t>
            </a:r>
            <a:r>
              <a:rPr lang="ru-RU" dirty="0" smtClean="0"/>
              <a:t> </a:t>
            </a:r>
            <a:r>
              <a:rPr lang="ru-RU" dirty="0" err="1" smtClean="0"/>
              <a:t>сөйлесу</a:t>
            </a:r>
            <a:endParaRPr lang="ru-RU" dirty="0"/>
          </a:p>
        </p:txBody>
      </p:sp>
      <p:sp>
        <p:nvSpPr>
          <p:cNvPr id="9" name="Выноска со стрелкой вверх 8"/>
          <p:cNvSpPr/>
          <p:nvPr/>
        </p:nvSpPr>
        <p:spPr>
          <a:xfrm>
            <a:off x="-252536" y="3140968"/>
            <a:ext cx="1656184" cy="1656184"/>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err="1" smtClean="0"/>
              <a:t>баяндама</a:t>
            </a:r>
            <a:r>
              <a:rPr lang="ru-RU" sz="1600" dirty="0" smtClean="0"/>
              <a:t> (</a:t>
            </a:r>
            <a:r>
              <a:rPr lang="ru-RU" sz="1600" dirty="0" err="1" smtClean="0"/>
              <a:t>жиналыстарда</a:t>
            </a:r>
            <a:r>
              <a:rPr lang="ru-RU" sz="1600" dirty="0" smtClean="0"/>
              <a:t>, </a:t>
            </a:r>
            <a:r>
              <a:rPr lang="ru-RU" sz="1600" dirty="0" err="1" smtClean="0"/>
              <a:t>отырыстарда</a:t>
            </a:r>
            <a:r>
              <a:rPr lang="ru-RU" dirty="0" smtClean="0"/>
              <a:t>).</a:t>
            </a:r>
            <a:endParaRPr lang="ru-RU" dirty="0"/>
          </a:p>
        </p:txBody>
      </p:sp>
      <p:sp>
        <p:nvSpPr>
          <p:cNvPr id="10" name="Скругленная прямоугольная выноска 9"/>
          <p:cNvSpPr/>
          <p:nvPr/>
        </p:nvSpPr>
        <p:spPr>
          <a:xfrm>
            <a:off x="5220072" y="1700808"/>
            <a:ext cx="3096344" cy="612648"/>
          </a:xfrm>
          <a:prstGeom prst="wedgeRoundRectCallout">
            <a:avLst>
              <a:gd name="adj1" fmla="val -13311"/>
              <a:gd name="adj2" fmla="val -994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rgbClr val="C00000"/>
                </a:solidFill>
              </a:rPr>
              <a:t>2,Диалогиялық түрi:</a:t>
            </a:r>
            <a:endParaRPr lang="ru-RU" dirty="0"/>
          </a:p>
        </p:txBody>
      </p:sp>
      <p:sp>
        <p:nvSpPr>
          <p:cNvPr id="11" name="Выноска со стрелкой вверх 10"/>
          <p:cNvSpPr/>
          <p:nvPr/>
        </p:nvSpPr>
        <p:spPr>
          <a:xfrm rot="3239683">
            <a:off x="3234738" y="1580455"/>
            <a:ext cx="2596135" cy="183604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iскер</a:t>
            </a:r>
            <a:r>
              <a:rPr lang="ru-RU" sz="1400" dirty="0" smtClean="0"/>
              <a:t> </a:t>
            </a:r>
            <a:r>
              <a:rPr lang="ru-RU" sz="1400" dirty="0" err="1" smtClean="0"/>
              <a:t>сөйлесу.</a:t>
            </a:r>
            <a:r>
              <a:rPr lang="ru-RU" sz="1400" dirty="0" smtClean="0"/>
              <a:t> Тек </a:t>
            </a:r>
            <a:r>
              <a:rPr lang="ru-RU" sz="1400" dirty="0" err="1" smtClean="0"/>
              <a:t>қана  бiр</a:t>
            </a:r>
            <a:r>
              <a:rPr lang="ru-RU" sz="1400" dirty="0" smtClean="0"/>
              <a:t> </a:t>
            </a:r>
            <a:r>
              <a:rPr lang="ru-RU" sz="1400" dirty="0" err="1" smtClean="0"/>
              <a:t>тақырыпқа байланысты</a:t>
            </a:r>
            <a:r>
              <a:rPr lang="ru-RU" sz="1400" dirty="0" smtClean="0"/>
              <a:t> </a:t>
            </a:r>
            <a:r>
              <a:rPr lang="ru-RU" sz="1400" dirty="0" err="1" smtClean="0"/>
              <a:t>қысқа уақыттық байланыс</a:t>
            </a:r>
            <a:r>
              <a:rPr lang="ru-RU" sz="1400" dirty="0" smtClean="0"/>
              <a:t>;</a:t>
            </a:r>
            <a:endParaRPr lang="ru-RU" sz="1400" dirty="0"/>
          </a:p>
        </p:txBody>
      </p:sp>
      <p:sp>
        <p:nvSpPr>
          <p:cNvPr id="12" name="Пятиугольник 11"/>
          <p:cNvSpPr/>
          <p:nvPr/>
        </p:nvSpPr>
        <p:spPr>
          <a:xfrm>
            <a:off x="6372200" y="3068960"/>
            <a:ext cx="72008" cy="45719"/>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Выноска со стрелкой вверх 13"/>
          <p:cNvSpPr/>
          <p:nvPr/>
        </p:nvSpPr>
        <p:spPr>
          <a:xfrm>
            <a:off x="5076056" y="2204864"/>
            <a:ext cx="2786608" cy="1152128"/>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r>
              <a:rPr lang="ru-RU" sz="1400" dirty="0" err="1" smtClean="0"/>
              <a:t>iскер</a:t>
            </a:r>
            <a:r>
              <a:rPr lang="ru-RU" sz="1400" dirty="0" smtClean="0"/>
              <a:t> </a:t>
            </a:r>
            <a:r>
              <a:rPr lang="ru-RU" sz="1400" dirty="0" err="1" smtClean="0"/>
              <a:t>әңгiме </a:t>
            </a:r>
            <a:r>
              <a:rPr lang="ru-RU" sz="1400" dirty="0" smtClean="0"/>
              <a:t>- </a:t>
            </a:r>
            <a:r>
              <a:rPr lang="ru-RU" sz="1400" dirty="0" err="1" smtClean="0"/>
              <a:t>шешiм</a:t>
            </a:r>
            <a:r>
              <a:rPr lang="ru-RU" sz="1400" dirty="0" smtClean="0"/>
              <a:t> </a:t>
            </a:r>
            <a:r>
              <a:rPr lang="ru-RU" sz="1400" dirty="0" err="1" smtClean="0"/>
              <a:t>қабылдауда қолданылатын  ұзақ уақытқа созылатын</a:t>
            </a:r>
            <a:r>
              <a:rPr lang="ru-RU" sz="1400" dirty="0" smtClean="0"/>
              <a:t> </a:t>
            </a:r>
            <a:r>
              <a:rPr lang="ru-RU" sz="1400" dirty="0" err="1" smtClean="0"/>
              <a:t>ақпаратпен алмасу</a:t>
            </a:r>
            <a:r>
              <a:rPr lang="ru-RU" sz="1400" dirty="0" smtClean="0"/>
              <a:t>;</a:t>
            </a:r>
            <a:endParaRPr lang="ru-RU" sz="1400" dirty="0"/>
          </a:p>
        </p:txBody>
      </p:sp>
      <p:sp>
        <p:nvSpPr>
          <p:cNvPr id="16" name="Прямоугольник 15"/>
          <p:cNvSpPr/>
          <p:nvPr/>
        </p:nvSpPr>
        <p:spPr>
          <a:xfrm>
            <a:off x="5220072" y="3573016"/>
            <a:ext cx="2426568"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интервью - </a:t>
            </a:r>
            <a:r>
              <a:rPr lang="ru-RU" dirty="0" err="1" smtClean="0"/>
              <a:t>мөрлерде</a:t>
            </a:r>
            <a:r>
              <a:rPr lang="ru-RU" dirty="0" smtClean="0"/>
              <a:t>, радио, </a:t>
            </a:r>
            <a:r>
              <a:rPr lang="ru-RU" dirty="0" err="1" smtClean="0"/>
              <a:t>телевиденияларда</a:t>
            </a:r>
            <a:r>
              <a:rPr lang="ru-RU" dirty="0" smtClean="0"/>
              <a:t> </a:t>
            </a:r>
            <a:r>
              <a:rPr lang="ru-RU" dirty="0" err="1" smtClean="0"/>
              <a:t>тiлшiлермен</a:t>
            </a:r>
            <a:r>
              <a:rPr lang="ru-RU" dirty="0" smtClean="0"/>
              <a:t> </a:t>
            </a:r>
            <a:r>
              <a:rPr lang="ru-RU" dirty="0" err="1" smtClean="0"/>
              <a:t>сөйлесу;</a:t>
            </a:r>
            <a:endParaRPr lang="ru-RU" dirty="0"/>
          </a:p>
        </p:txBody>
      </p:sp>
      <p:sp>
        <p:nvSpPr>
          <p:cNvPr id="17" name="Прямоугольник 16"/>
          <p:cNvSpPr/>
          <p:nvPr/>
        </p:nvSpPr>
        <p:spPr>
          <a:xfrm>
            <a:off x="8229600" y="306896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кеңес </a:t>
            </a:r>
            <a:r>
              <a:rPr lang="ru-RU" dirty="0" smtClean="0"/>
              <a:t>(</a:t>
            </a:r>
            <a:r>
              <a:rPr lang="ru-RU" dirty="0" err="1" smtClean="0"/>
              <a:t>жиналыс</a:t>
            </a:r>
            <a:r>
              <a:rPr lang="ru-RU" dirty="0" smtClean="0"/>
              <a:t>);</a:t>
            </a:r>
            <a:endParaRPr lang="ru-RU" dirty="0"/>
          </a:p>
        </p:txBody>
      </p:sp>
      <p:sp>
        <p:nvSpPr>
          <p:cNvPr id="18" name="Прямоугольник 17"/>
          <p:cNvSpPr/>
          <p:nvPr/>
        </p:nvSpPr>
        <p:spPr>
          <a:xfrm>
            <a:off x="8229600" y="2060848"/>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пресс конференция</a:t>
            </a:r>
            <a:endParaRPr lang="ru-RU" dirty="0"/>
          </a:p>
        </p:txBody>
      </p:sp>
      <p:sp>
        <p:nvSpPr>
          <p:cNvPr id="19" name="Прямоугольник 18"/>
          <p:cNvSpPr/>
          <p:nvPr/>
        </p:nvSpPr>
        <p:spPr>
          <a:xfrm>
            <a:off x="3059832" y="5445224"/>
            <a:ext cx="2448272" cy="1268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байланыстар</a:t>
            </a:r>
            <a:r>
              <a:rPr lang="ru-RU" dirty="0" smtClean="0"/>
              <a:t> - </a:t>
            </a:r>
            <a:r>
              <a:rPr lang="ru-RU" dirty="0" err="1" smtClean="0"/>
              <a:t>кез</a:t>
            </a:r>
            <a:r>
              <a:rPr lang="ru-RU" dirty="0" smtClean="0"/>
              <a:t> </a:t>
            </a:r>
            <a:r>
              <a:rPr lang="ru-RU" dirty="0" err="1" smtClean="0"/>
              <a:t>келген</a:t>
            </a:r>
            <a:r>
              <a:rPr lang="ru-RU" dirty="0" smtClean="0"/>
              <a:t> </a:t>
            </a:r>
            <a:r>
              <a:rPr lang="ru-RU" dirty="0" err="1" smtClean="0"/>
              <a:t>сұрақты ашу</a:t>
            </a:r>
            <a:r>
              <a:rPr lang="ru-RU" dirty="0" smtClean="0"/>
              <a:t> </a:t>
            </a:r>
            <a:r>
              <a:rPr lang="ru-RU" dirty="0" err="1" smtClean="0"/>
              <a:t>мақсатында </a:t>
            </a:r>
            <a:r>
              <a:rPr lang="ru-RU" dirty="0" smtClean="0"/>
              <a:t>оны </a:t>
            </a:r>
            <a:r>
              <a:rPr lang="ru-RU" dirty="0" err="1" smtClean="0"/>
              <a:t>талқылау</a:t>
            </a:r>
            <a:r>
              <a:rPr lang="ru-RU" dirty="0" smtClean="0"/>
              <a:t>;</a:t>
            </a:r>
            <a:endParaRPr lang="ru-RU" dirty="0"/>
          </a:p>
        </p:txBody>
      </p:sp>
      <p:sp>
        <p:nvSpPr>
          <p:cNvPr id="20" name="Прямоугольник 19"/>
          <p:cNvSpPr/>
          <p:nvPr/>
        </p:nvSpPr>
        <p:spPr>
          <a:xfrm>
            <a:off x="8229600" y="407707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пiкiр</a:t>
            </a:r>
            <a:r>
              <a:rPr lang="ru-RU" dirty="0" smtClean="0"/>
              <a:t> </a:t>
            </a:r>
            <a:r>
              <a:rPr lang="ru-RU" dirty="0" err="1" smtClean="0"/>
              <a:t>сайыс</a:t>
            </a:r>
            <a:r>
              <a:rPr lang="ru-RU" dirty="0" smtClean="0"/>
              <a:t>;</a:t>
            </a:r>
            <a:endParaRPr lang="ru-RU" dirty="0"/>
          </a:p>
        </p:txBody>
      </p:sp>
      <p:sp>
        <p:nvSpPr>
          <p:cNvPr id="21" name="Прямоугольник 20"/>
          <p:cNvSpPr/>
          <p:nvPr/>
        </p:nvSpPr>
        <p:spPr>
          <a:xfrm>
            <a:off x="4211960" y="4581128"/>
            <a:ext cx="249857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іскер</a:t>
            </a:r>
            <a:r>
              <a:rPr lang="ru-RU" dirty="0" smtClean="0"/>
              <a:t>  </a:t>
            </a:r>
            <a:r>
              <a:rPr lang="ru-RU" dirty="0" err="1" smtClean="0"/>
              <a:t>байланыстық әңгiме </a:t>
            </a:r>
            <a:r>
              <a:rPr lang="ru-RU" dirty="0" smtClean="0"/>
              <a:t>- </a:t>
            </a:r>
            <a:r>
              <a:rPr lang="ru-RU" dirty="0" err="1" smtClean="0"/>
              <a:t>үздiксiз </a:t>
            </a:r>
            <a:r>
              <a:rPr lang="ru-RU" dirty="0" smtClean="0"/>
              <a:t>«</a:t>
            </a:r>
            <a:r>
              <a:rPr lang="ru-RU" dirty="0" err="1" smtClean="0"/>
              <a:t>тiрi</a:t>
            </a:r>
            <a:r>
              <a:rPr lang="ru-RU" dirty="0" smtClean="0"/>
              <a:t>» диалог;</a:t>
            </a:r>
            <a:endParaRPr lang="ru-RU" dirty="0"/>
          </a:p>
        </p:txBody>
      </p:sp>
      <p:sp>
        <p:nvSpPr>
          <p:cNvPr id="22" name="Прямоугольник 21"/>
          <p:cNvSpPr/>
          <p:nvPr/>
        </p:nvSpPr>
        <p:spPr>
          <a:xfrm>
            <a:off x="6285384" y="5517232"/>
            <a:ext cx="2858616"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ru-RU" dirty="0" err="1" smtClean="0"/>
              <a:t>телефондық әңгiме </a:t>
            </a:r>
            <a:r>
              <a:rPr lang="ru-RU" dirty="0" smtClean="0"/>
              <a:t>(</a:t>
            </a:r>
            <a:r>
              <a:rPr lang="ru-RU" dirty="0" err="1" smtClean="0"/>
              <a:t>дистантты</a:t>
            </a:r>
            <a:r>
              <a:rPr lang="ru-RU" dirty="0" smtClean="0"/>
              <a:t>) </a:t>
            </a:r>
            <a:r>
              <a:rPr lang="ru-RU" dirty="0" err="1" smtClean="0"/>
              <a:t>вербалды</a:t>
            </a:r>
            <a:r>
              <a:rPr lang="ru-RU" dirty="0" smtClean="0"/>
              <a:t> </a:t>
            </a:r>
            <a:r>
              <a:rPr lang="ru-RU" dirty="0" err="1" smtClean="0"/>
              <a:t>емес</a:t>
            </a:r>
            <a:r>
              <a:rPr lang="ru-RU" dirty="0" smtClean="0"/>
              <a:t>  </a:t>
            </a:r>
            <a:r>
              <a:rPr lang="ru-RU" dirty="0" err="1" smtClean="0"/>
              <a:t>коммуникациядан</a:t>
            </a:r>
            <a:r>
              <a:rPr lang="ru-RU" dirty="0" smtClean="0"/>
              <a:t> </a:t>
            </a:r>
            <a:r>
              <a:rPr lang="ru-RU" dirty="0" err="1" smtClean="0"/>
              <a:t>тұрады.</a:t>
            </a:r>
            <a:endParaRPr lang="ru-RU" dirty="0" smtClean="0"/>
          </a:p>
          <a:p>
            <a:pPr algn="just"/>
            <a:endParaRPr lang="ru-RU" dirty="0"/>
          </a:p>
        </p:txBody>
      </p:sp>
      <p:sp>
        <p:nvSpPr>
          <p:cNvPr id="27" name="Стрелка вверх 26"/>
          <p:cNvSpPr/>
          <p:nvPr/>
        </p:nvSpPr>
        <p:spPr>
          <a:xfrm rot="12297049">
            <a:off x="7810146" y="2326477"/>
            <a:ext cx="203559" cy="1400135"/>
          </a:xfrm>
          <a:prstGeom prst="upArrow">
            <a:avLst>
              <a:gd name="adj1" fmla="val 10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трелка вверх 27"/>
          <p:cNvSpPr/>
          <p:nvPr/>
        </p:nvSpPr>
        <p:spPr>
          <a:xfrm rot="18725027">
            <a:off x="7951913" y="2228633"/>
            <a:ext cx="288032" cy="50405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Стрелка влево 28"/>
          <p:cNvSpPr/>
          <p:nvPr/>
        </p:nvSpPr>
        <p:spPr>
          <a:xfrm rot="3453062">
            <a:off x="7397478" y="2586657"/>
            <a:ext cx="1121166"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Стрелка вверх 29"/>
          <p:cNvSpPr/>
          <p:nvPr/>
        </p:nvSpPr>
        <p:spPr>
          <a:xfrm>
            <a:off x="8532440" y="4941168"/>
            <a:ext cx="484632" cy="50405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Стрелка вверх 30"/>
          <p:cNvSpPr/>
          <p:nvPr/>
        </p:nvSpPr>
        <p:spPr>
          <a:xfrm rot="20751797">
            <a:off x="7812360" y="3573016"/>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Стрелка вверх 31"/>
          <p:cNvSpPr/>
          <p:nvPr/>
        </p:nvSpPr>
        <p:spPr>
          <a:xfrm>
            <a:off x="6516216" y="3356992"/>
            <a:ext cx="484632" cy="21602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760640"/>
          </a:xfrm>
        </p:spPr>
        <p:txBody>
          <a:bodyPr>
            <a:normAutofit fontScale="70000" lnSpcReduction="20000"/>
          </a:bodyPr>
          <a:lstStyle/>
          <a:p>
            <a:pPr algn="just">
              <a:buNone/>
            </a:pPr>
            <a:r>
              <a:rPr lang="kk-KZ" dirty="0" smtClean="0"/>
              <a:t>            Бүгінгі қоғам талабына сай елімізде туындап жатқан әлеуметтік-экономикалық, мәдени өзгерістер білім мен тәрбие мәселесіне жаңа көзқарас қалыптастыруды қажет етеді. Адамның тәрбиелілігі барлық жағдайда адамның өмір шындығына қарым-қатынасынан байқалады. Адам бойында кездесетін сыйластық, әдептілік, әділдік, шыншылдық, жауапкершілік, түсіністік, тіл табысу, келісім, кешірімділік, кішіпейілділік, татулық сияқты қасиеттер қарым-қатынас жасауға үйренудің негізі болып табылады. Адам баласы шынайы махаббатпен туған елін, өскен жерін, отбасын, Отанын сүйеді, аялап, құрметтейді, оның жақсаруына, көркейіп-гүлденуіне тікелей әрекет жасайды. Адамның тәрбиелілігі махаббат, достық, абырой, ар-намыс, білім, әдеп, салт-дәстүр, табиғат, яғни қоршаған дүниеге адами қарым-қатынасынан көрінеді. Адами қарым-қатынасқа үйретуде табиғат, мәдениет, іс, қоршаған адамдар, ең жоғарғы құндылық ретіндегі адамның өзі тірек ретінде алынады. Мұндағы ескеретін әдістемелік ереже: аталған тіректерді негізге ала отырып қарым-қатынасқа үйрету бір мезгілде, бірыңғай тәрбие процесінде жүзеге асырылады.</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b="1" dirty="0" smtClean="0"/>
              <a:t>Тақырыпты бекітуге арналған сұрақтар:</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r>
              <a:rPr lang="kk-KZ" dirty="0" smtClean="0"/>
              <a:t>1. Қарым –қатынас деген не?</a:t>
            </a:r>
            <a:endParaRPr lang="ru-RU" dirty="0" smtClean="0"/>
          </a:p>
          <a:p>
            <a:pPr>
              <a:buNone/>
            </a:pPr>
            <a:r>
              <a:rPr lang="kk-KZ" dirty="0" smtClean="0"/>
              <a:t>2. Қарым – қатынастың қандай түрлері бар?</a:t>
            </a:r>
            <a:endParaRPr lang="ru-RU" dirty="0" smtClean="0"/>
          </a:p>
          <a:p>
            <a:pPr>
              <a:buNone/>
            </a:pPr>
            <a:r>
              <a:rPr lang="kk-KZ" dirty="0" smtClean="0"/>
              <a:t>3. Этикет деген не?</a:t>
            </a:r>
            <a:endParaRPr lang="ru-RU" dirty="0" smtClean="0"/>
          </a:p>
          <a:p>
            <a:pPr>
              <a:buNone/>
            </a:pPr>
            <a:r>
              <a:rPr lang="kk-KZ" dirty="0" smtClean="0"/>
              <a:t>4. Іскерлік қарым –қатынас деген не?</a:t>
            </a:r>
            <a:endParaRPr lang="ru-RU" dirty="0" smtClean="0"/>
          </a:p>
          <a:p>
            <a:pPr>
              <a:buNone/>
            </a:pPr>
            <a:r>
              <a:rPr lang="kk-KZ" dirty="0" smtClean="0"/>
              <a:t>5. Қарым – қатынас неге байланысты туындайды?</a:t>
            </a:r>
            <a:endParaRPr lang="ru-RU" dirty="0" smtClean="0"/>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dirty="0" smtClean="0"/>
              <a:t>Пайдаланылатын әдебиеттер:</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lgn="just">
              <a:buNone/>
            </a:pPr>
            <a:r>
              <a:rPr lang="kk-KZ" dirty="0" smtClean="0"/>
              <a:t>1. Жекеева К.О., Әбдірахманова Қ.Ж. «Қазақ тілі» А -2010</a:t>
            </a:r>
            <a:endParaRPr lang="ru-RU" dirty="0" smtClean="0"/>
          </a:p>
          <a:p>
            <a:pPr algn="just">
              <a:buNone/>
            </a:pPr>
            <a:r>
              <a:rPr lang="kk-KZ" dirty="0" smtClean="0"/>
              <a:t>2. Қазақстан энциклопедиясы</a:t>
            </a:r>
            <a:endParaRPr lang="ru-RU" dirty="0" smtClean="0"/>
          </a:p>
          <a:p>
            <a:pPr algn="just">
              <a:buNone/>
            </a:pPr>
            <a:r>
              <a:rPr lang="kk-KZ" dirty="0" smtClean="0"/>
              <a:t>3. Өз беттерінше қосымша материал дайындау.</a:t>
            </a:r>
            <a:endParaRPr lang="ru-RU" dirty="0" smtClean="0"/>
          </a:p>
          <a:p>
            <a:pPr algn="just">
              <a:buNone/>
            </a:pPr>
            <a:r>
              <a:rPr lang="kk-KZ" dirty="0" smtClean="0"/>
              <a:t> </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t>Жоспар:</a:t>
            </a:r>
            <a:endParaRPr lang="ru-RU" dirty="0"/>
          </a:p>
        </p:txBody>
      </p:sp>
      <p:sp>
        <p:nvSpPr>
          <p:cNvPr id="3" name="Содержимое 2"/>
          <p:cNvSpPr>
            <a:spLocks noGrp="1"/>
          </p:cNvSpPr>
          <p:nvPr>
            <p:ph idx="1"/>
          </p:nvPr>
        </p:nvSpPr>
        <p:spPr/>
        <p:txBody>
          <a:bodyPr/>
          <a:lstStyle/>
          <a:p>
            <a:pPr>
              <a:buNone/>
            </a:pPr>
            <a:r>
              <a:rPr lang="kk-KZ" dirty="0" smtClean="0"/>
              <a:t>1. Қарым – қатынас туралы түсінік.</a:t>
            </a:r>
            <a:endParaRPr lang="ru-RU" dirty="0" smtClean="0"/>
          </a:p>
          <a:p>
            <a:pPr>
              <a:buNone/>
            </a:pPr>
            <a:r>
              <a:rPr lang="kk-KZ" dirty="0" smtClean="0"/>
              <a:t>2. Этикет туралы түсінік.	</a:t>
            </a:r>
            <a:endParaRPr lang="ru-RU" dirty="0" smtClean="0"/>
          </a:p>
          <a:p>
            <a:pPr>
              <a:buNone/>
            </a:pPr>
            <a:r>
              <a:rPr lang="kk-KZ" dirty="0" smtClean="0"/>
              <a:t>3. Іскерлік қатынас туралы түсінік.</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50"/>
          </a:solidFill>
        </p:spPr>
        <p:txBody>
          <a:bodyPr>
            <a:normAutofit fontScale="90000"/>
          </a:bodyPr>
          <a:lstStyle/>
          <a:p>
            <a:r>
              <a:rPr lang="kk-KZ" dirty="0" smtClean="0"/>
              <a:t>1. Қарым – қатынас туралы түсінік.</a:t>
            </a:r>
            <a:r>
              <a:rPr lang="ru-RU" dirty="0" smtClean="0"/>
              <a:t/>
            </a:r>
            <a:br>
              <a:rPr lang="ru-RU" dirty="0" smtClean="0"/>
            </a:br>
            <a:endParaRPr lang="ru-RU" dirty="0"/>
          </a:p>
        </p:txBody>
      </p:sp>
      <p:sp>
        <p:nvSpPr>
          <p:cNvPr id="3" name="Содержимое 2"/>
          <p:cNvSpPr>
            <a:spLocks noGrp="1"/>
          </p:cNvSpPr>
          <p:nvPr>
            <p:ph idx="1"/>
          </p:nvPr>
        </p:nvSpPr>
        <p:spPr/>
        <p:txBody>
          <a:bodyPr>
            <a:normAutofit lnSpcReduction="10000"/>
          </a:bodyPr>
          <a:lstStyle/>
          <a:p>
            <a:pPr algn="just">
              <a:buNone/>
            </a:pPr>
            <a:r>
              <a:rPr lang="kk-KZ" b="1" dirty="0" smtClean="0"/>
              <a:t>    Қарым-қатынас</a:t>
            </a:r>
            <a:r>
              <a:rPr lang="kk-KZ" dirty="0" smtClean="0"/>
              <a:t> – адамдар арасында бірлескен іс-әрекет қажеттілігін туғызып, байланыс орнататын күрделі процесс; екі немесе одан да көп адамдардың арасындағы танымдық немесе эмоционалды ақпарат, тәжірибе, білімдер, біліктер, дағдылар алмасу. Қарым-қатынас тұлғалар мен топтар дамуының және қалыптасуының қажетті шарты болып табылады.</a:t>
            </a:r>
            <a:endParaRPr lang="ru-RU" dirty="0" smtClean="0"/>
          </a:p>
          <a:p>
            <a:pPr>
              <a:buNone/>
            </a:pP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just">
              <a:buNone/>
            </a:pPr>
            <a:r>
              <a:rPr lang="kk-KZ" dirty="0" smtClean="0"/>
              <a:t>   Қарым-қатынас барысында адамдардың танымдық хабарлармен, ақпаратпен, тәжірибемен, біліммен, дағдылармен алмасуы және өзара түсінісуі, бірін-бірі қабылдауы жүзеге асады. Қарым-қатынастың интерактивті, коммуникативті, перцептивті деген үш жағы және мезо, макро, микро, рухани, іскер, т.б. деңгейлері болады.</a:t>
            </a:r>
            <a:endParaRPr lang="ru-RU" dirty="0"/>
          </a:p>
        </p:txBody>
      </p:sp>
      <p:pic>
        <p:nvPicPr>
          <p:cNvPr id="1027" name="Picture 3"/>
          <p:cNvPicPr>
            <a:picLocks noChangeAspect="1" noChangeArrowheads="1"/>
          </p:cNvPicPr>
          <p:nvPr/>
        </p:nvPicPr>
        <p:blipFill>
          <a:blip r:embed="rId2" cstate="print"/>
          <a:srcRect/>
          <a:stretch>
            <a:fillRect/>
          </a:stretch>
        </p:blipFill>
        <p:spPr bwMode="auto">
          <a:xfrm>
            <a:off x="755576" y="0"/>
            <a:ext cx="3744416" cy="1638300"/>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4716016" y="0"/>
            <a:ext cx="3672408" cy="16288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sp>
        <p:nvSpPr>
          <p:cNvPr id="4" name="Овал 3"/>
          <p:cNvSpPr/>
          <p:nvPr/>
        </p:nvSpPr>
        <p:spPr>
          <a:xfrm>
            <a:off x="1835696" y="404664"/>
            <a:ext cx="5904656"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200" dirty="0" smtClean="0"/>
              <a:t>Негізгі қызметі:</a:t>
            </a:r>
            <a:endParaRPr lang="ru-RU" sz="3200" dirty="0"/>
          </a:p>
        </p:txBody>
      </p:sp>
      <p:sp>
        <p:nvSpPr>
          <p:cNvPr id="5" name="Скругленная прямоугольная выноска 4"/>
          <p:cNvSpPr/>
          <p:nvPr/>
        </p:nvSpPr>
        <p:spPr>
          <a:xfrm>
            <a:off x="323528" y="1916832"/>
            <a:ext cx="2520280" cy="2160240"/>
          </a:xfrm>
          <a:prstGeom prst="wedgeRoundRectCallout">
            <a:avLst>
              <a:gd name="adj1" fmla="val 56644"/>
              <a:gd name="adj2" fmla="val -7924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ақпараттық-коммуникативтік (ақпарат алмасу және адамдардың бірін-бірі тануымен байланысты);</a:t>
            </a:r>
            <a:endParaRPr lang="ru-RU" dirty="0"/>
          </a:p>
        </p:txBody>
      </p:sp>
      <p:sp>
        <p:nvSpPr>
          <p:cNvPr id="6" name="Скругленная прямоугольная выноска 5"/>
          <p:cNvSpPr/>
          <p:nvPr/>
        </p:nvSpPr>
        <p:spPr>
          <a:xfrm>
            <a:off x="3131840" y="2132856"/>
            <a:ext cx="2448272" cy="2088232"/>
          </a:xfrm>
          <a:prstGeom prst="wedgeRoundRectCallout">
            <a:avLst>
              <a:gd name="adj1" fmla="val -6508"/>
              <a:gd name="adj2" fmla="val -8952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реттеуші-коммуникативтік (адамдардың іс-әрекетін реттеу және біріккен әрекетті ұйымдастыру);</a:t>
            </a:r>
            <a:endParaRPr lang="ru-RU" dirty="0"/>
          </a:p>
        </p:txBody>
      </p:sp>
      <p:sp>
        <p:nvSpPr>
          <p:cNvPr id="7" name="Скругленная прямоугольная выноска 6"/>
          <p:cNvSpPr/>
          <p:nvPr/>
        </p:nvSpPr>
        <p:spPr>
          <a:xfrm>
            <a:off x="5940152" y="2060848"/>
            <a:ext cx="2664296" cy="2088232"/>
          </a:xfrm>
          <a:prstGeom prst="wedgeRoundRectCallout">
            <a:avLst>
              <a:gd name="adj1" fmla="val -5316"/>
              <a:gd name="adj2" fmla="val -9709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аффективті-коммуникативтік (адамның эмоционалдық аясымен байланысты).</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620688"/>
            <a:ext cx="8229600" cy="4525963"/>
          </a:xfrm>
        </p:spPr>
        <p:txBody>
          <a:bodyPr>
            <a:normAutofit fontScale="92500" lnSpcReduction="20000"/>
          </a:bodyPr>
          <a:lstStyle/>
          <a:p>
            <a:pPr algn="just">
              <a:buNone/>
            </a:pPr>
            <a:r>
              <a:rPr lang="kk-KZ" dirty="0" smtClean="0"/>
              <a:t>     Адамдар арасындағы қарым-қатынастың басты мақсаты – өзара түсіністікке қол жеткізу. Қарым-қатынас жасауда қатынасқа түскен адамды тыңдап, түсіне білудің маңызы зор. Бұл басқа адамның ішкі жан дүниесін түсініп, оған өз ойын дұрыс жеткізуге мүмкіндік береді. Адамдар басқаларға өз ойлары мен көзқарастарын түсіндіре отырып, түсініспеушілік, ұрыс-керіс пен дау-жанжал секілді жағымсыз құбылыстарды болдырмауға әрекет жасайды. </a:t>
            </a:r>
            <a:endParaRPr lang="ru-RU" dirty="0"/>
          </a:p>
        </p:txBody>
      </p:sp>
      <p:pic>
        <p:nvPicPr>
          <p:cNvPr id="2051" name="Picture 3"/>
          <p:cNvPicPr>
            <a:picLocks noChangeAspect="1" noChangeArrowheads="1"/>
          </p:cNvPicPr>
          <p:nvPr/>
        </p:nvPicPr>
        <p:blipFill>
          <a:blip r:embed="rId2" cstate="print"/>
          <a:srcRect/>
          <a:stretch>
            <a:fillRect/>
          </a:stretch>
        </p:blipFill>
        <p:spPr bwMode="auto">
          <a:xfrm>
            <a:off x="899592" y="4653136"/>
            <a:ext cx="3168352" cy="1988840"/>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4788024" y="4653136"/>
            <a:ext cx="3888432" cy="2204864"/>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8229600" cy="1143000"/>
          </a:xfrm>
        </p:spPr>
        <p:txBody>
          <a:bodyPr>
            <a:noAutofit/>
          </a:bodyPr>
          <a:lstStyle/>
          <a:p>
            <a:endParaRPr lang="ru-RU" sz="1800" b="1" dirty="0">
              <a:solidFill>
                <a:srgbClr val="FF0000"/>
              </a:solidFill>
            </a:endParaRPr>
          </a:p>
        </p:txBody>
      </p:sp>
      <p:sp>
        <p:nvSpPr>
          <p:cNvPr id="3" name="Содержимое 2"/>
          <p:cNvSpPr>
            <a:spLocks noGrp="1"/>
          </p:cNvSpPr>
          <p:nvPr>
            <p:ph idx="1"/>
          </p:nvPr>
        </p:nvSpPr>
        <p:spPr>
          <a:xfrm>
            <a:off x="457200" y="1600200"/>
            <a:ext cx="8363272" cy="4925144"/>
          </a:xfrm>
        </p:spPr>
        <p:txBody>
          <a:bodyPr>
            <a:normAutofit fontScale="92500" lnSpcReduction="10000"/>
          </a:bodyPr>
          <a:lstStyle/>
          <a:p>
            <a:pPr algn="just"/>
            <a:endParaRPr lang="kk-KZ" dirty="0" smtClean="0"/>
          </a:p>
          <a:p>
            <a:pPr algn="just"/>
            <a:endParaRPr lang="kk-KZ" dirty="0" smtClean="0"/>
          </a:p>
          <a:p>
            <a:pPr algn="just"/>
            <a:endParaRPr lang="kk-KZ" dirty="0" smtClean="0"/>
          </a:p>
          <a:p>
            <a:pPr algn="just"/>
            <a:endParaRPr lang="kk-KZ" dirty="0" smtClean="0"/>
          </a:p>
          <a:p>
            <a:pPr algn="just"/>
            <a:endParaRPr lang="kk-KZ" dirty="0" smtClean="0"/>
          </a:p>
          <a:p>
            <a:pPr algn="just"/>
            <a:r>
              <a:rPr lang="kk-KZ" dirty="0" smtClean="0"/>
              <a:t>Қарым-қатынас </a:t>
            </a:r>
            <a:r>
              <a:rPr lang="kk-KZ" dirty="0" smtClean="0"/>
              <a:t>мәдениетін меңгерген тұлға өзімен қатынас жасайтын адамға құрметпен қарап, сыйластық білдіреді. Адамға сыйластықпен қарау жақсы қарым-қатынас жасаудың негізгі өлшемі болып табылады.</a:t>
            </a:r>
            <a:endParaRPr lang="ru-RU" dirty="0" smtClean="0"/>
          </a:p>
          <a:p>
            <a:endParaRPr lang="ru-RU" dirty="0"/>
          </a:p>
        </p:txBody>
      </p:sp>
      <p:sp>
        <p:nvSpPr>
          <p:cNvPr id="4" name="Овал 3"/>
          <p:cNvSpPr/>
          <p:nvPr/>
        </p:nvSpPr>
        <p:spPr>
          <a:xfrm>
            <a:off x="1475656" y="332656"/>
            <a:ext cx="7056784"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Адамдармен жақсы қарым-қатынас орнатуға мынадай ережелердің орындалуы көмектеседі: </a:t>
            </a:r>
            <a:endParaRPr lang="ru-RU" dirty="0"/>
          </a:p>
        </p:txBody>
      </p:sp>
      <p:sp>
        <p:nvSpPr>
          <p:cNvPr id="5" name="Скругленная прямоугольная выноска 4"/>
          <p:cNvSpPr/>
          <p:nvPr/>
        </p:nvSpPr>
        <p:spPr>
          <a:xfrm>
            <a:off x="251520" y="2276872"/>
            <a:ext cx="2880320" cy="1800200"/>
          </a:xfrm>
          <a:prstGeom prst="wedgeRoundRectCallout">
            <a:avLst>
              <a:gd name="adj1" fmla="val 33020"/>
              <a:gd name="adj2" fmla="val -10188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dirty="0" smtClean="0"/>
              <a:t>барлық адамдармен тең дәрежеде, дөрекілік пен жағымпаздықсыз қарым-қатынас жасау; сұхбаттасушының жеке пікірін сыйлау; </a:t>
            </a:r>
          </a:p>
        </p:txBody>
      </p:sp>
      <p:sp>
        <p:nvSpPr>
          <p:cNvPr id="6" name="Скругленная прямоугольная выноска 5"/>
          <p:cNvSpPr/>
          <p:nvPr/>
        </p:nvSpPr>
        <p:spPr>
          <a:xfrm>
            <a:off x="6012160" y="2636912"/>
            <a:ext cx="2880320" cy="936104"/>
          </a:xfrm>
          <a:prstGeom prst="wedgeRoundRectCallout">
            <a:avLst>
              <a:gd name="adj1" fmla="val -23229"/>
              <a:gd name="adj2" fmla="val -18170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dirty="0" smtClean="0"/>
              <a:t>басқа адамның пікірін сыйлау және тәжірибесін қабылдай білу. </a:t>
            </a:r>
            <a:endParaRPr lang="kk-KZ" dirty="0" smtClean="0"/>
          </a:p>
        </p:txBody>
      </p:sp>
      <p:sp>
        <p:nvSpPr>
          <p:cNvPr id="7" name="Скругленная прямоугольная выноска 6"/>
          <p:cNvSpPr/>
          <p:nvPr/>
        </p:nvSpPr>
        <p:spPr>
          <a:xfrm>
            <a:off x="3275856" y="2492896"/>
            <a:ext cx="2592288" cy="1152128"/>
          </a:xfrm>
          <a:prstGeom prst="wedgeRoundRectCallout">
            <a:avLst>
              <a:gd name="adj1" fmla="val 10780"/>
              <a:gd name="adj2" fmla="val -12914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dirty="0" smtClean="0"/>
              <a:t>бұйрық емес, өтініш деңгейінде қарым-қатынас жасау;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50"/>
          </a:solidFill>
        </p:spPr>
        <p:txBody>
          <a:bodyPr/>
          <a:lstStyle/>
          <a:p>
            <a:r>
              <a:rPr lang="kk-KZ" dirty="0" smtClean="0"/>
              <a:t>2. Этикет туралы түсінік.	</a:t>
            </a:r>
            <a:endParaRPr lang="ru-RU" dirty="0"/>
          </a:p>
        </p:txBody>
      </p:sp>
      <p:sp>
        <p:nvSpPr>
          <p:cNvPr id="3" name="Содержимое 2"/>
          <p:cNvSpPr>
            <a:spLocks noGrp="1"/>
          </p:cNvSpPr>
          <p:nvPr>
            <p:ph idx="1"/>
          </p:nvPr>
        </p:nvSpPr>
        <p:spPr>
          <a:xfrm>
            <a:off x="323528" y="1600200"/>
            <a:ext cx="8496944" cy="4997152"/>
          </a:xfrm>
        </p:spPr>
        <p:txBody>
          <a:bodyPr/>
          <a:lstStyle/>
          <a:p>
            <a:pPr algn="just">
              <a:buNone/>
            </a:pPr>
            <a:r>
              <a:rPr lang="kk-KZ" b="1" dirty="0" smtClean="0"/>
              <a:t>    Этикет</a:t>
            </a:r>
            <a:r>
              <a:rPr lang="kk-KZ" dirty="0" smtClean="0"/>
              <a:t> хан (шах, король, патша) сарайларында рәсімділік сақтау тәртібі ретінде пайда болған. "Этикет" сөзі француз тілінен аударғанда "рәсімді реттеуші қоқау-қағаз, этикетка, рәсім өткізу тәртібі" деген мағынаға ие. </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TotalTime>
  <Words>1764</Words>
  <Application>Microsoft Office PowerPoint</Application>
  <PresentationFormat>Экран (4:3)</PresentationFormat>
  <Paragraphs>106</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 Мәдени және іскерлік қарым –қатынастар. </vt:lpstr>
      <vt:lpstr>Мақсаты:</vt:lpstr>
      <vt:lpstr>Жоспар:</vt:lpstr>
      <vt:lpstr>1. Қарым – қатынас туралы түсінік. </vt:lpstr>
      <vt:lpstr>Слайд 5</vt:lpstr>
      <vt:lpstr>Слайд 6</vt:lpstr>
      <vt:lpstr>Слайд 7</vt:lpstr>
      <vt:lpstr>Слайд 8</vt:lpstr>
      <vt:lpstr>2. Этикет туралы түсінік. </vt:lpstr>
      <vt:lpstr>Слайд 10</vt:lpstr>
      <vt:lpstr>Слайд 11</vt:lpstr>
      <vt:lpstr>Слайд 12</vt:lpstr>
      <vt:lpstr>Слайд 13</vt:lpstr>
      <vt:lpstr>Этикеттің кейбір ұстанымдары </vt:lpstr>
      <vt:lpstr>Слайд 15</vt:lpstr>
      <vt:lpstr>Слайд 16</vt:lpstr>
      <vt:lpstr>Әдеп амандасудан басталады </vt:lpstr>
      <vt:lpstr>Слайд 18</vt:lpstr>
      <vt:lpstr> 3. Іскерлік қатынас туралы түсінік. </vt:lpstr>
      <vt:lpstr>Iскер әдеп  тәртiптiң 2 тобын бөлiп қарастырады:</vt:lpstr>
      <vt:lpstr>Қарым-қатынас ешқандай мәселесiз болу үшiн  келесi кезендерден өтуi керек:</vt:lpstr>
      <vt:lpstr>Ақпаратпен алмасу тәсiлi бойынша iскер қарым-қатынасты ауызша және жазбаша  деп  2-ге бөлiнедi. </vt:lpstr>
      <vt:lpstr>Слайд 23</vt:lpstr>
      <vt:lpstr> Тақырыпты бекітуге арналған сұрақтар: </vt:lpstr>
      <vt:lpstr>Пайдаланылатын әдебиеттер: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Мәдени және іскерлік қарым –қатынастар. </dc:title>
  <dc:creator>User</dc:creator>
  <cp:lastModifiedBy>User</cp:lastModifiedBy>
  <cp:revision>10</cp:revision>
  <dcterms:created xsi:type="dcterms:W3CDTF">2014-01-30T10:43:20Z</dcterms:created>
  <dcterms:modified xsi:type="dcterms:W3CDTF">2014-03-25T20:30:08Z</dcterms:modified>
</cp:coreProperties>
</file>